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72" r:id="rId2"/>
    <p:sldId id="301" r:id="rId3"/>
    <p:sldId id="303" r:id="rId4"/>
    <p:sldId id="304" r:id="rId5"/>
    <p:sldId id="298" r:id="rId6"/>
    <p:sldId id="305" r:id="rId7"/>
    <p:sldId id="306" r:id="rId8"/>
    <p:sldId id="299" r:id="rId9"/>
    <p:sldId id="278" r:id="rId10"/>
    <p:sldId id="291" r:id="rId11"/>
    <p:sldId id="262" r:id="rId12"/>
    <p:sldId id="286" r:id="rId13"/>
    <p:sldId id="294" r:id="rId14"/>
    <p:sldId id="282" r:id="rId15"/>
    <p:sldId id="300" r:id="rId16"/>
    <p:sldId id="283" r:id="rId17"/>
    <p:sldId id="265" r:id="rId18"/>
    <p:sldId id="266" r:id="rId19"/>
    <p:sldId id="276" r:id="rId20"/>
    <p:sldId id="288" r:id="rId21"/>
    <p:sldId id="289" r:id="rId22"/>
    <p:sldId id="293" r:id="rId23"/>
    <p:sldId id="279" r:id="rId24"/>
    <p:sldId id="281" r:id="rId25"/>
    <p:sldId id="302"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15" autoAdjust="0"/>
    <p:restoredTop sz="68237" autoAdjust="0"/>
  </p:normalViewPr>
  <p:slideViewPr>
    <p:cSldViewPr>
      <p:cViewPr varScale="1">
        <p:scale>
          <a:sx n="50" d="100"/>
          <a:sy n="50" d="100"/>
        </p:scale>
        <p:origin x="-195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465F98-FD22-46B3-8E0D-C3656C4B5DA6}" type="doc">
      <dgm:prSet loTypeId="urn:microsoft.com/office/officeart/2005/8/layout/chevron1" loCatId="process" qsTypeId="urn:microsoft.com/office/officeart/2005/8/quickstyle/simple5" qsCatId="simple" csTypeId="urn:microsoft.com/office/officeart/2005/8/colors/accent1_2" csCatId="accent1" phldr="1"/>
      <dgm:spPr/>
    </dgm:pt>
    <dgm:pt modelId="{BD1CA868-9F76-49B3-9EE8-4D19C195FEBC}">
      <dgm:prSet phldrT="[Text]" custT="1"/>
      <dgm:spPr/>
      <dgm:t>
        <a:bodyPr/>
        <a:lstStyle/>
        <a:p>
          <a:r>
            <a:rPr lang="en-US" sz="2400" dirty="0" smtClean="0">
              <a:latin typeface="Leelawadee" panose="020B0502040204020203" pitchFamily="34" charset="-34"/>
              <a:cs typeface="Leelawadee" panose="020B0502040204020203" pitchFamily="34" charset="-34"/>
            </a:rPr>
            <a:t>Personnel</a:t>
          </a:r>
          <a:endParaRPr lang="en-US" sz="2400" dirty="0">
            <a:latin typeface="Leelawadee" panose="020B0502040204020203" pitchFamily="34" charset="-34"/>
            <a:cs typeface="Leelawadee" panose="020B0502040204020203" pitchFamily="34" charset="-34"/>
          </a:endParaRPr>
        </a:p>
      </dgm:t>
    </dgm:pt>
    <dgm:pt modelId="{3E410269-0C15-4E16-A2F0-0D62EFF6D5A9}" type="parTrans" cxnId="{B99A0C1F-392C-4464-935C-A307E6C53D6A}">
      <dgm:prSet/>
      <dgm:spPr/>
      <dgm:t>
        <a:bodyPr/>
        <a:lstStyle/>
        <a:p>
          <a:endParaRPr lang="en-US"/>
        </a:p>
      </dgm:t>
    </dgm:pt>
    <dgm:pt modelId="{AC495524-3403-44C3-A6B6-F920F45DD002}" type="sibTrans" cxnId="{B99A0C1F-392C-4464-935C-A307E6C53D6A}">
      <dgm:prSet/>
      <dgm:spPr/>
      <dgm:t>
        <a:bodyPr/>
        <a:lstStyle/>
        <a:p>
          <a:endParaRPr lang="en-US"/>
        </a:p>
      </dgm:t>
    </dgm:pt>
    <dgm:pt modelId="{44883D4A-E794-45BE-9CA9-4E9B1583434F}">
      <dgm:prSet phldrT="[Text]" custT="1"/>
      <dgm:spPr/>
      <dgm:t>
        <a:bodyPr/>
        <a:lstStyle/>
        <a:p>
          <a:r>
            <a:rPr lang="en-US" sz="2400" dirty="0" smtClean="0">
              <a:latin typeface="Leelawadee" panose="020B0502040204020203" pitchFamily="34" charset="-34"/>
              <a:cs typeface="Leelawadee" panose="020B0502040204020203" pitchFamily="34" charset="-34"/>
            </a:rPr>
            <a:t>Software</a:t>
          </a:r>
          <a:endParaRPr lang="en-US" sz="2400" dirty="0">
            <a:latin typeface="Leelawadee" panose="020B0502040204020203" pitchFamily="34" charset="-34"/>
            <a:cs typeface="Leelawadee" panose="020B0502040204020203" pitchFamily="34" charset="-34"/>
          </a:endParaRPr>
        </a:p>
      </dgm:t>
    </dgm:pt>
    <dgm:pt modelId="{F64C55E6-F649-49F6-B272-C415F0FC34A9}" type="parTrans" cxnId="{0A76D5E8-4639-40F5-B545-9E9F97EC59F8}">
      <dgm:prSet/>
      <dgm:spPr/>
      <dgm:t>
        <a:bodyPr/>
        <a:lstStyle/>
        <a:p>
          <a:endParaRPr lang="en-US"/>
        </a:p>
      </dgm:t>
    </dgm:pt>
    <dgm:pt modelId="{981FA907-2108-4F88-88A3-A53729D7C050}" type="sibTrans" cxnId="{0A76D5E8-4639-40F5-B545-9E9F97EC59F8}">
      <dgm:prSet/>
      <dgm:spPr/>
      <dgm:t>
        <a:bodyPr/>
        <a:lstStyle/>
        <a:p>
          <a:endParaRPr lang="en-US"/>
        </a:p>
      </dgm:t>
    </dgm:pt>
    <dgm:pt modelId="{A3051F0C-7562-480A-90C9-1D05715C4ADE}">
      <dgm:prSet phldrT="[Text]" custT="1"/>
      <dgm:spPr/>
      <dgm:t>
        <a:bodyPr/>
        <a:lstStyle/>
        <a:p>
          <a:r>
            <a:rPr lang="en-US" sz="1800" dirty="0" smtClean="0">
              <a:latin typeface="Leelawadee" panose="020B0502040204020203" pitchFamily="34" charset="-34"/>
              <a:cs typeface="Leelawadee" panose="020B0502040204020203" pitchFamily="34" charset="-34"/>
            </a:rPr>
            <a:t>Infrastructure</a:t>
          </a:r>
          <a:endParaRPr lang="en-US" sz="1800" dirty="0">
            <a:latin typeface="Leelawadee" panose="020B0502040204020203" pitchFamily="34" charset="-34"/>
            <a:cs typeface="Leelawadee" panose="020B0502040204020203" pitchFamily="34" charset="-34"/>
          </a:endParaRPr>
        </a:p>
      </dgm:t>
    </dgm:pt>
    <dgm:pt modelId="{B5E2FD48-63A3-4F13-BD6E-B7B2EFD4CF4F}" type="parTrans" cxnId="{FFF501A0-398B-4F11-BCA2-F90FA4C6F4BA}">
      <dgm:prSet/>
      <dgm:spPr/>
      <dgm:t>
        <a:bodyPr/>
        <a:lstStyle/>
        <a:p>
          <a:endParaRPr lang="en-US"/>
        </a:p>
      </dgm:t>
    </dgm:pt>
    <dgm:pt modelId="{460D86D9-87BB-4F75-84CA-DF000BCB2DB9}" type="sibTrans" cxnId="{FFF501A0-398B-4F11-BCA2-F90FA4C6F4BA}">
      <dgm:prSet/>
      <dgm:spPr/>
      <dgm:t>
        <a:bodyPr/>
        <a:lstStyle/>
        <a:p>
          <a:endParaRPr lang="en-US"/>
        </a:p>
      </dgm:t>
    </dgm:pt>
    <dgm:pt modelId="{40124800-8412-4FB2-BDE7-E7787591DD69}">
      <dgm:prSet phldrT="[Text]" custT="1"/>
      <dgm:spPr/>
      <dgm:t>
        <a:bodyPr/>
        <a:lstStyle/>
        <a:p>
          <a:r>
            <a:rPr lang="en-US" sz="2400" dirty="0" smtClean="0">
              <a:latin typeface="Leelawadee" panose="020B0502040204020203" pitchFamily="34" charset="-34"/>
              <a:cs typeface="Leelawadee" panose="020B0502040204020203" pitchFamily="34" charset="-34"/>
            </a:rPr>
            <a:t>Support</a:t>
          </a:r>
          <a:endParaRPr lang="en-US" sz="2400" dirty="0">
            <a:latin typeface="Leelawadee" panose="020B0502040204020203" pitchFamily="34" charset="-34"/>
            <a:cs typeface="Leelawadee" panose="020B0502040204020203" pitchFamily="34" charset="-34"/>
          </a:endParaRPr>
        </a:p>
      </dgm:t>
    </dgm:pt>
    <dgm:pt modelId="{65334052-4278-421F-BE10-EB40BB995C49}" type="parTrans" cxnId="{2B48F0AF-C99F-40FD-9472-14D8BDC5EDB0}">
      <dgm:prSet/>
      <dgm:spPr/>
      <dgm:t>
        <a:bodyPr/>
        <a:lstStyle/>
        <a:p>
          <a:endParaRPr lang="en-US"/>
        </a:p>
      </dgm:t>
    </dgm:pt>
    <dgm:pt modelId="{4EF7FCC8-4E33-482C-9E46-B538BF2F6CAA}" type="sibTrans" cxnId="{2B48F0AF-C99F-40FD-9472-14D8BDC5EDB0}">
      <dgm:prSet/>
      <dgm:spPr/>
      <dgm:t>
        <a:bodyPr/>
        <a:lstStyle/>
        <a:p>
          <a:endParaRPr lang="en-US"/>
        </a:p>
      </dgm:t>
    </dgm:pt>
    <dgm:pt modelId="{09A90A24-EC11-46F1-A08F-2667BA813AA2}" type="pres">
      <dgm:prSet presAssocID="{D3465F98-FD22-46B3-8E0D-C3656C4B5DA6}" presName="Name0" presStyleCnt="0">
        <dgm:presLayoutVars>
          <dgm:dir/>
          <dgm:animLvl val="lvl"/>
          <dgm:resizeHandles val="exact"/>
        </dgm:presLayoutVars>
      </dgm:prSet>
      <dgm:spPr/>
    </dgm:pt>
    <dgm:pt modelId="{5638D80A-10C3-4663-B4FF-A9638CEB76C6}" type="pres">
      <dgm:prSet presAssocID="{BD1CA868-9F76-49B3-9EE8-4D19C195FEBC}" presName="parTxOnly" presStyleLbl="node1" presStyleIdx="0" presStyleCnt="4">
        <dgm:presLayoutVars>
          <dgm:chMax val="0"/>
          <dgm:chPref val="0"/>
          <dgm:bulletEnabled val="1"/>
        </dgm:presLayoutVars>
      </dgm:prSet>
      <dgm:spPr/>
      <dgm:t>
        <a:bodyPr/>
        <a:lstStyle/>
        <a:p>
          <a:endParaRPr lang="en-US"/>
        </a:p>
      </dgm:t>
    </dgm:pt>
    <dgm:pt modelId="{1E0E734C-7140-474A-A91C-1D3F52B5EF78}" type="pres">
      <dgm:prSet presAssocID="{AC495524-3403-44C3-A6B6-F920F45DD002}" presName="parTxOnlySpace" presStyleCnt="0"/>
      <dgm:spPr/>
    </dgm:pt>
    <dgm:pt modelId="{B77E96DF-6EB0-4E45-85A8-0DAEE82523DD}" type="pres">
      <dgm:prSet presAssocID="{44883D4A-E794-45BE-9CA9-4E9B1583434F}" presName="parTxOnly" presStyleLbl="node1" presStyleIdx="1" presStyleCnt="4">
        <dgm:presLayoutVars>
          <dgm:chMax val="0"/>
          <dgm:chPref val="0"/>
          <dgm:bulletEnabled val="1"/>
        </dgm:presLayoutVars>
      </dgm:prSet>
      <dgm:spPr/>
      <dgm:t>
        <a:bodyPr/>
        <a:lstStyle/>
        <a:p>
          <a:endParaRPr lang="en-US"/>
        </a:p>
      </dgm:t>
    </dgm:pt>
    <dgm:pt modelId="{CB2FE0F8-3FC7-40FF-BD55-7D2F6504B4FB}" type="pres">
      <dgm:prSet presAssocID="{981FA907-2108-4F88-88A3-A53729D7C050}" presName="parTxOnlySpace" presStyleCnt="0"/>
      <dgm:spPr/>
    </dgm:pt>
    <dgm:pt modelId="{59F3FA17-4D0F-49D7-A504-2C5886F2717D}" type="pres">
      <dgm:prSet presAssocID="{A3051F0C-7562-480A-90C9-1D05715C4ADE}" presName="parTxOnly" presStyleLbl="node1" presStyleIdx="2" presStyleCnt="4">
        <dgm:presLayoutVars>
          <dgm:chMax val="0"/>
          <dgm:chPref val="0"/>
          <dgm:bulletEnabled val="1"/>
        </dgm:presLayoutVars>
      </dgm:prSet>
      <dgm:spPr/>
      <dgm:t>
        <a:bodyPr/>
        <a:lstStyle/>
        <a:p>
          <a:endParaRPr lang="en-US"/>
        </a:p>
      </dgm:t>
    </dgm:pt>
    <dgm:pt modelId="{1BD55F73-0E49-4ADB-AEDA-70F48C80879A}" type="pres">
      <dgm:prSet presAssocID="{460D86D9-87BB-4F75-84CA-DF000BCB2DB9}" presName="parTxOnlySpace" presStyleCnt="0"/>
      <dgm:spPr/>
    </dgm:pt>
    <dgm:pt modelId="{79E07406-CA96-4926-9D06-9523A26AA66F}" type="pres">
      <dgm:prSet presAssocID="{40124800-8412-4FB2-BDE7-E7787591DD69}" presName="parTxOnly" presStyleLbl="node1" presStyleIdx="3" presStyleCnt="4">
        <dgm:presLayoutVars>
          <dgm:chMax val="0"/>
          <dgm:chPref val="0"/>
          <dgm:bulletEnabled val="1"/>
        </dgm:presLayoutVars>
      </dgm:prSet>
      <dgm:spPr/>
      <dgm:t>
        <a:bodyPr/>
        <a:lstStyle/>
        <a:p>
          <a:endParaRPr lang="en-US"/>
        </a:p>
      </dgm:t>
    </dgm:pt>
  </dgm:ptLst>
  <dgm:cxnLst>
    <dgm:cxn modelId="{AD51728D-4C86-4387-87EE-FC61DEEE4BDC}" type="presOf" srcId="{BD1CA868-9F76-49B3-9EE8-4D19C195FEBC}" destId="{5638D80A-10C3-4663-B4FF-A9638CEB76C6}" srcOrd="0" destOrd="0" presId="urn:microsoft.com/office/officeart/2005/8/layout/chevron1"/>
    <dgm:cxn modelId="{B99A0C1F-392C-4464-935C-A307E6C53D6A}" srcId="{D3465F98-FD22-46B3-8E0D-C3656C4B5DA6}" destId="{BD1CA868-9F76-49B3-9EE8-4D19C195FEBC}" srcOrd="0" destOrd="0" parTransId="{3E410269-0C15-4E16-A2F0-0D62EFF6D5A9}" sibTransId="{AC495524-3403-44C3-A6B6-F920F45DD002}"/>
    <dgm:cxn modelId="{2B48F0AF-C99F-40FD-9472-14D8BDC5EDB0}" srcId="{D3465F98-FD22-46B3-8E0D-C3656C4B5DA6}" destId="{40124800-8412-4FB2-BDE7-E7787591DD69}" srcOrd="3" destOrd="0" parTransId="{65334052-4278-421F-BE10-EB40BB995C49}" sibTransId="{4EF7FCC8-4E33-482C-9E46-B538BF2F6CAA}"/>
    <dgm:cxn modelId="{FFF501A0-398B-4F11-BCA2-F90FA4C6F4BA}" srcId="{D3465F98-FD22-46B3-8E0D-C3656C4B5DA6}" destId="{A3051F0C-7562-480A-90C9-1D05715C4ADE}" srcOrd="2" destOrd="0" parTransId="{B5E2FD48-63A3-4F13-BD6E-B7B2EFD4CF4F}" sibTransId="{460D86D9-87BB-4F75-84CA-DF000BCB2DB9}"/>
    <dgm:cxn modelId="{C6C2E5D2-45B1-4B26-ACDF-CA512C005BF1}" type="presOf" srcId="{40124800-8412-4FB2-BDE7-E7787591DD69}" destId="{79E07406-CA96-4926-9D06-9523A26AA66F}" srcOrd="0" destOrd="0" presId="urn:microsoft.com/office/officeart/2005/8/layout/chevron1"/>
    <dgm:cxn modelId="{1E70EE81-D090-45F7-9C0B-4D3EF6CEADD4}" type="presOf" srcId="{A3051F0C-7562-480A-90C9-1D05715C4ADE}" destId="{59F3FA17-4D0F-49D7-A504-2C5886F2717D}" srcOrd="0" destOrd="0" presId="urn:microsoft.com/office/officeart/2005/8/layout/chevron1"/>
    <dgm:cxn modelId="{532D8398-DEBB-41CC-8F5C-A9307CFF437A}" type="presOf" srcId="{D3465F98-FD22-46B3-8E0D-C3656C4B5DA6}" destId="{09A90A24-EC11-46F1-A08F-2667BA813AA2}" srcOrd="0" destOrd="0" presId="urn:microsoft.com/office/officeart/2005/8/layout/chevron1"/>
    <dgm:cxn modelId="{370ACD4C-9595-4970-83AC-E9E0EDD82359}" type="presOf" srcId="{44883D4A-E794-45BE-9CA9-4E9B1583434F}" destId="{B77E96DF-6EB0-4E45-85A8-0DAEE82523DD}" srcOrd="0" destOrd="0" presId="urn:microsoft.com/office/officeart/2005/8/layout/chevron1"/>
    <dgm:cxn modelId="{0A76D5E8-4639-40F5-B545-9E9F97EC59F8}" srcId="{D3465F98-FD22-46B3-8E0D-C3656C4B5DA6}" destId="{44883D4A-E794-45BE-9CA9-4E9B1583434F}" srcOrd="1" destOrd="0" parTransId="{F64C55E6-F649-49F6-B272-C415F0FC34A9}" sibTransId="{981FA907-2108-4F88-88A3-A53729D7C050}"/>
    <dgm:cxn modelId="{E616CAE3-B63B-42BB-8AF7-A2D86FDEC973}" type="presParOf" srcId="{09A90A24-EC11-46F1-A08F-2667BA813AA2}" destId="{5638D80A-10C3-4663-B4FF-A9638CEB76C6}" srcOrd="0" destOrd="0" presId="urn:microsoft.com/office/officeart/2005/8/layout/chevron1"/>
    <dgm:cxn modelId="{E9378073-A2E6-4594-9CC0-2A580C5830CF}" type="presParOf" srcId="{09A90A24-EC11-46F1-A08F-2667BA813AA2}" destId="{1E0E734C-7140-474A-A91C-1D3F52B5EF78}" srcOrd="1" destOrd="0" presId="urn:microsoft.com/office/officeart/2005/8/layout/chevron1"/>
    <dgm:cxn modelId="{AE387D87-BE76-4E05-8FB9-8D7B763BE8E6}" type="presParOf" srcId="{09A90A24-EC11-46F1-A08F-2667BA813AA2}" destId="{B77E96DF-6EB0-4E45-85A8-0DAEE82523DD}" srcOrd="2" destOrd="0" presId="urn:microsoft.com/office/officeart/2005/8/layout/chevron1"/>
    <dgm:cxn modelId="{8B789812-6DDC-4BCB-9698-204AE5B25FD0}" type="presParOf" srcId="{09A90A24-EC11-46F1-A08F-2667BA813AA2}" destId="{CB2FE0F8-3FC7-40FF-BD55-7D2F6504B4FB}" srcOrd="3" destOrd="0" presId="urn:microsoft.com/office/officeart/2005/8/layout/chevron1"/>
    <dgm:cxn modelId="{A5D2F7E0-B629-4729-8D7A-1769F4D11A8B}" type="presParOf" srcId="{09A90A24-EC11-46F1-A08F-2667BA813AA2}" destId="{59F3FA17-4D0F-49D7-A504-2C5886F2717D}" srcOrd="4" destOrd="0" presId="urn:microsoft.com/office/officeart/2005/8/layout/chevron1"/>
    <dgm:cxn modelId="{A5091009-12B9-4A5D-BCD3-A37B1B5E200B}" type="presParOf" srcId="{09A90A24-EC11-46F1-A08F-2667BA813AA2}" destId="{1BD55F73-0E49-4ADB-AEDA-70F48C80879A}" srcOrd="5" destOrd="0" presId="urn:microsoft.com/office/officeart/2005/8/layout/chevron1"/>
    <dgm:cxn modelId="{17AF6874-7977-4946-9B5D-D8E9C968259C}" type="presParOf" srcId="{09A90A24-EC11-46F1-A08F-2667BA813AA2}" destId="{79E07406-CA96-4926-9D06-9523A26AA66F}" srcOrd="6"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3465F98-FD22-46B3-8E0D-C3656C4B5DA6}" type="doc">
      <dgm:prSet loTypeId="urn:microsoft.com/office/officeart/2005/8/layout/chevron1" loCatId="process" qsTypeId="urn:microsoft.com/office/officeart/2005/8/quickstyle/simple5" qsCatId="simple" csTypeId="urn:microsoft.com/office/officeart/2005/8/colors/accent1_2" csCatId="accent1" phldr="1"/>
      <dgm:spPr/>
    </dgm:pt>
    <dgm:pt modelId="{BD1CA868-9F76-49B3-9EE8-4D19C195FEBC}">
      <dgm:prSet phldrT="[Text]" custT="1"/>
      <dgm:spPr/>
      <dgm:t>
        <a:bodyPr/>
        <a:lstStyle/>
        <a:p>
          <a:r>
            <a:rPr lang="en-US" sz="2400" dirty="0" smtClean="0">
              <a:latin typeface="Leelawadee" panose="020B0502040204020203" pitchFamily="34" charset="-34"/>
              <a:cs typeface="Leelawadee" panose="020B0502040204020203" pitchFamily="34" charset="-34"/>
            </a:rPr>
            <a:t>Personnel</a:t>
          </a:r>
          <a:endParaRPr lang="en-US" sz="2400" dirty="0">
            <a:latin typeface="Leelawadee" panose="020B0502040204020203" pitchFamily="34" charset="-34"/>
            <a:cs typeface="Leelawadee" panose="020B0502040204020203" pitchFamily="34" charset="-34"/>
          </a:endParaRPr>
        </a:p>
      </dgm:t>
    </dgm:pt>
    <dgm:pt modelId="{3E410269-0C15-4E16-A2F0-0D62EFF6D5A9}" type="parTrans" cxnId="{B99A0C1F-392C-4464-935C-A307E6C53D6A}">
      <dgm:prSet/>
      <dgm:spPr/>
      <dgm:t>
        <a:bodyPr/>
        <a:lstStyle/>
        <a:p>
          <a:endParaRPr lang="en-US"/>
        </a:p>
      </dgm:t>
    </dgm:pt>
    <dgm:pt modelId="{AC495524-3403-44C3-A6B6-F920F45DD002}" type="sibTrans" cxnId="{B99A0C1F-392C-4464-935C-A307E6C53D6A}">
      <dgm:prSet/>
      <dgm:spPr/>
      <dgm:t>
        <a:bodyPr/>
        <a:lstStyle/>
        <a:p>
          <a:endParaRPr lang="en-US"/>
        </a:p>
      </dgm:t>
    </dgm:pt>
    <dgm:pt modelId="{44883D4A-E794-45BE-9CA9-4E9B1583434F}">
      <dgm:prSet phldrT="[Text]" custT="1"/>
      <dgm:spPr/>
      <dgm:t>
        <a:bodyPr/>
        <a:lstStyle/>
        <a:p>
          <a:r>
            <a:rPr lang="en-US" sz="2400" dirty="0" smtClean="0">
              <a:latin typeface="Leelawadee" panose="020B0502040204020203" pitchFamily="34" charset="-34"/>
              <a:cs typeface="Leelawadee" panose="020B0502040204020203" pitchFamily="34" charset="-34"/>
            </a:rPr>
            <a:t>Software</a:t>
          </a:r>
          <a:endParaRPr lang="en-US" sz="2400" dirty="0">
            <a:latin typeface="Leelawadee" panose="020B0502040204020203" pitchFamily="34" charset="-34"/>
            <a:cs typeface="Leelawadee" panose="020B0502040204020203" pitchFamily="34" charset="-34"/>
          </a:endParaRPr>
        </a:p>
      </dgm:t>
    </dgm:pt>
    <dgm:pt modelId="{F64C55E6-F649-49F6-B272-C415F0FC34A9}" type="parTrans" cxnId="{0A76D5E8-4639-40F5-B545-9E9F97EC59F8}">
      <dgm:prSet/>
      <dgm:spPr/>
      <dgm:t>
        <a:bodyPr/>
        <a:lstStyle/>
        <a:p>
          <a:endParaRPr lang="en-US"/>
        </a:p>
      </dgm:t>
    </dgm:pt>
    <dgm:pt modelId="{981FA907-2108-4F88-88A3-A53729D7C050}" type="sibTrans" cxnId="{0A76D5E8-4639-40F5-B545-9E9F97EC59F8}">
      <dgm:prSet/>
      <dgm:spPr/>
      <dgm:t>
        <a:bodyPr/>
        <a:lstStyle/>
        <a:p>
          <a:endParaRPr lang="en-US"/>
        </a:p>
      </dgm:t>
    </dgm:pt>
    <dgm:pt modelId="{A3051F0C-7562-480A-90C9-1D05715C4ADE}">
      <dgm:prSet phldrT="[Text]" custT="1"/>
      <dgm:spPr/>
      <dgm:t>
        <a:bodyPr/>
        <a:lstStyle/>
        <a:p>
          <a:r>
            <a:rPr lang="en-US" sz="1800" dirty="0" smtClean="0">
              <a:latin typeface="Leelawadee" panose="020B0502040204020203" pitchFamily="34" charset="-34"/>
              <a:cs typeface="Leelawadee" panose="020B0502040204020203" pitchFamily="34" charset="-34"/>
            </a:rPr>
            <a:t>Infrastructure</a:t>
          </a:r>
          <a:endParaRPr lang="en-US" sz="1800" dirty="0">
            <a:latin typeface="Leelawadee" panose="020B0502040204020203" pitchFamily="34" charset="-34"/>
            <a:cs typeface="Leelawadee" panose="020B0502040204020203" pitchFamily="34" charset="-34"/>
          </a:endParaRPr>
        </a:p>
      </dgm:t>
    </dgm:pt>
    <dgm:pt modelId="{B5E2FD48-63A3-4F13-BD6E-B7B2EFD4CF4F}" type="parTrans" cxnId="{FFF501A0-398B-4F11-BCA2-F90FA4C6F4BA}">
      <dgm:prSet/>
      <dgm:spPr/>
      <dgm:t>
        <a:bodyPr/>
        <a:lstStyle/>
        <a:p>
          <a:endParaRPr lang="en-US"/>
        </a:p>
      </dgm:t>
    </dgm:pt>
    <dgm:pt modelId="{460D86D9-87BB-4F75-84CA-DF000BCB2DB9}" type="sibTrans" cxnId="{FFF501A0-398B-4F11-BCA2-F90FA4C6F4BA}">
      <dgm:prSet/>
      <dgm:spPr/>
      <dgm:t>
        <a:bodyPr/>
        <a:lstStyle/>
        <a:p>
          <a:endParaRPr lang="en-US"/>
        </a:p>
      </dgm:t>
    </dgm:pt>
    <dgm:pt modelId="{40124800-8412-4FB2-BDE7-E7787591DD69}">
      <dgm:prSet phldrT="[Text]" custT="1"/>
      <dgm:spPr/>
      <dgm:t>
        <a:bodyPr/>
        <a:lstStyle/>
        <a:p>
          <a:r>
            <a:rPr lang="en-US" sz="2400" dirty="0" smtClean="0">
              <a:latin typeface="Leelawadee" panose="020B0502040204020203" pitchFamily="34" charset="-34"/>
              <a:cs typeface="Leelawadee" panose="020B0502040204020203" pitchFamily="34" charset="-34"/>
            </a:rPr>
            <a:t>Support</a:t>
          </a:r>
          <a:endParaRPr lang="en-US" sz="2400" dirty="0">
            <a:latin typeface="Leelawadee" panose="020B0502040204020203" pitchFamily="34" charset="-34"/>
            <a:cs typeface="Leelawadee" panose="020B0502040204020203" pitchFamily="34" charset="-34"/>
          </a:endParaRPr>
        </a:p>
      </dgm:t>
    </dgm:pt>
    <dgm:pt modelId="{65334052-4278-421F-BE10-EB40BB995C49}" type="parTrans" cxnId="{2B48F0AF-C99F-40FD-9472-14D8BDC5EDB0}">
      <dgm:prSet/>
      <dgm:spPr/>
      <dgm:t>
        <a:bodyPr/>
        <a:lstStyle/>
        <a:p>
          <a:endParaRPr lang="en-US"/>
        </a:p>
      </dgm:t>
    </dgm:pt>
    <dgm:pt modelId="{4EF7FCC8-4E33-482C-9E46-B538BF2F6CAA}" type="sibTrans" cxnId="{2B48F0AF-C99F-40FD-9472-14D8BDC5EDB0}">
      <dgm:prSet/>
      <dgm:spPr/>
      <dgm:t>
        <a:bodyPr/>
        <a:lstStyle/>
        <a:p>
          <a:endParaRPr lang="en-US"/>
        </a:p>
      </dgm:t>
    </dgm:pt>
    <dgm:pt modelId="{09A90A24-EC11-46F1-A08F-2667BA813AA2}" type="pres">
      <dgm:prSet presAssocID="{D3465F98-FD22-46B3-8E0D-C3656C4B5DA6}" presName="Name0" presStyleCnt="0">
        <dgm:presLayoutVars>
          <dgm:dir/>
          <dgm:animLvl val="lvl"/>
          <dgm:resizeHandles val="exact"/>
        </dgm:presLayoutVars>
      </dgm:prSet>
      <dgm:spPr/>
    </dgm:pt>
    <dgm:pt modelId="{5638D80A-10C3-4663-B4FF-A9638CEB76C6}" type="pres">
      <dgm:prSet presAssocID="{BD1CA868-9F76-49B3-9EE8-4D19C195FEBC}" presName="parTxOnly" presStyleLbl="node1" presStyleIdx="0" presStyleCnt="4" custLinFactNeighborX="13482" custLinFactNeighborY="5613">
        <dgm:presLayoutVars>
          <dgm:chMax val="0"/>
          <dgm:chPref val="0"/>
          <dgm:bulletEnabled val="1"/>
        </dgm:presLayoutVars>
      </dgm:prSet>
      <dgm:spPr/>
      <dgm:t>
        <a:bodyPr/>
        <a:lstStyle/>
        <a:p>
          <a:endParaRPr lang="en-US"/>
        </a:p>
      </dgm:t>
    </dgm:pt>
    <dgm:pt modelId="{1E0E734C-7140-474A-A91C-1D3F52B5EF78}" type="pres">
      <dgm:prSet presAssocID="{AC495524-3403-44C3-A6B6-F920F45DD002}" presName="parTxOnlySpace" presStyleCnt="0"/>
      <dgm:spPr/>
    </dgm:pt>
    <dgm:pt modelId="{B77E96DF-6EB0-4E45-85A8-0DAEE82523DD}" type="pres">
      <dgm:prSet presAssocID="{44883D4A-E794-45BE-9CA9-4E9B1583434F}" presName="parTxOnly" presStyleLbl="node1" presStyleIdx="1" presStyleCnt="4">
        <dgm:presLayoutVars>
          <dgm:chMax val="0"/>
          <dgm:chPref val="0"/>
          <dgm:bulletEnabled val="1"/>
        </dgm:presLayoutVars>
      </dgm:prSet>
      <dgm:spPr/>
      <dgm:t>
        <a:bodyPr/>
        <a:lstStyle/>
        <a:p>
          <a:endParaRPr lang="en-US"/>
        </a:p>
      </dgm:t>
    </dgm:pt>
    <dgm:pt modelId="{CB2FE0F8-3FC7-40FF-BD55-7D2F6504B4FB}" type="pres">
      <dgm:prSet presAssocID="{981FA907-2108-4F88-88A3-A53729D7C050}" presName="parTxOnlySpace" presStyleCnt="0"/>
      <dgm:spPr/>
    </dgm:pt>
    <dgm:pt modelId="{59F3FA17-4D0F-49D7-A504-2C5886F2717D}" type="pres">
      <dgm:prSet presAssocID="{A3051F0C-7562-480A-90C9-1D05715C4ADE}" presName="parTxOnly" presStyleLbl="node1" presStyleIdx="2" presStyleCnt="4">
        <dgm:presLayoutVars>
          <dgm:chMax val="0"/>
          <dgm:chPref val="0"/>
          <dgm:bulletEnabled val="1"/>
        </dgm:presLayoutVars>
      </dgm:prSet>
      <dgm:spPr/>
      <dgm:t>
        <a:bodyPr/>
        <a:lstStyle/>
        <a:p>
          <a:endParaRPr lang="en-US"/>
        </a:p>
      </dgm:t>
    </dgm:pt>
    <dgm:pt modelId="{1BD55F73-0E49-4ADB-AEDA-70F48C80879A}" type="pres">
      <dgm:prSet presAssocID="{460D86D9-87BB-4F75-84CA-DF000BCB2DB9}" presName="parTxOnlySpace" presStyleCnt="0"/>
      <dgm:spPr/>
    </dgm:pt>
    <dgm:pt modelId="{79E07406-CA96-4926-9D06-9523A26AA66F}" type="pres">
      <dgm:prSet presAssocID="{40124800-8412-4FB2-BDE7-E7787591DD69}" presName="parTxOnly" presStyleLbl="node1" presStyleIdx="3" presStyleCnt="4">
        <dgm:presLayoutVars>
          <dgm:chMax val="0"/>
          <dgm:chPref val="0"/>
          <dgm:bulletEnabled val="1"/>
        </dgm:presLayoutVars>
      </dgm:prSet>
      <dgm:spPr/>
      <dgm:t>
        <a:bodyPr/>
        <a:lstStyle/>
        <a:p>
          <a:endParaRPr lang="en-US"/>
        </a:p>
      </dgm:t>
    </dgm:pt>
  </dgm:ptLst>
  <dgm:cxnLst>
    <dgm:cxn modelId="{FFF501A0-398B-4F11-BCA2-F90FA4C6F4BA}" srcId="{D3465F98-FD22-46B3-8E0D-C3656C4B5DA6}" destId="{A3051F0C-7562-480A-90C9-1D05715C4ADE}" srcOrd="2" destOrd="0" parTransId="{B5E2FD48-63A3-4F13-BD6E-B7B2EFD4CF4F}" sibTransId="{460D86D9-87BB-4F75-84CA-DF000BCB2DB9}"/>
    <dgm:cxn modelId="{69191810-CFD2-4A16-9937-A302EA1DE5EC}" type="presOf" srcId="{D3465F98-FD22-46B3-8E0D-C3656C4B5DA6}" destId="{09A90A24-EC11-46F1-A08F-2667BA813AA2}" srcOrd="0" destOrd="0" presId="urn:microsoft.com/office/officeart/2005/8/layout/chevron1"/>
    <dgm:cxn modelId="{B99A0C1F-392C-4464-935C-A307E6C53D6A}" srcId="{D3465F98-FD22-46B3-8E0D-C3656C4B5DA6}" destId="{BD1CA868-9F76-49B3-9EE8-4D19C195FEBC}" srcOrd="0" destOrd="0" parTransId="{3E410269-0C15-4E16-A2F0-0D62EFF6D5A9}" sibTransId="{AC495524-3403-44C3-A6B6-F920F45DD002}"/>
    <dgm:cxn modelId="{CD9D562C-4326-4EFA-81AC-E20A6EE4B220}" type="presOf" srcId="{BD1CA868-9F76-49B3-9EE8-4D19C195FEBC}" destId="{5638D80A-10C3-4663-B4FF-A9638CEB76C6}" srcOrd="0" destOrd="0" presId="urn:microsoft.com/office/officeart/2005/8/layout/chevron1"/>
    <dgm:cxn modelId="{2B48F0AF-C99F-40FD-9472-14D8BDC5EDB0}" srcId="{D3465F98-FD22-46B3-8E0D-C3656C4B5DA6}" destId="{40124800-8412-4FB2-BDE7-E7787591DD69}" srcOrd="3" destOrd="0" parTransId="{65334052-4278-421F-BE10-EB40BB995C49}" sibTransId="{4EF7FCC8-4E33-482C-9E46-B538BF2F6CAA}"/>
    <dgm:cxn modelId="{0A76D5E8-4639-40F5-B545-9E9F97EC59F8}" srcId="{D3465F98-FD22-46B3-8E0D-C3656C4B5DA6}" destId="{44883D4A-E794-45BE-9CA9-4E9B1583434F}" srcOrd="1" destOrd="0" parTransId="{F64C55E6-F649-49F6-B272-C415F0FC34A9}" sibTransId="{981FA907-2108-4F88-88A3-A53729D7C050}"/>
    <dgm:cxn modelId="{8C03F3F8-D7B2-44B7-AFB4-F0747242D6A9}" type="presOf" srcId="{44883D4A-E794-45BE-9CA9-4E9B1583434F}" destId="{B77E96DF-6EB0-4E45-85A8-0DAEE82523DD}" srcOrd="0" destOrd="0" presId="urn:microsoft.com/office/officeart/2005/8/layout/chevron1"/>
    <dgm:cxn modelId="{C0AF2C08-B0B7-4CB3-98E8-D7C6FF9B5FFB}" type="presOf" srcId="{A3051F0C-7562-480A-90C9-1D05715C4ADE}" destId="{59F3FA17-4D0F-49D7-A504-2C5886F2717D}" srcOrd="0" destOrd="0" presId="urn:microsoft.com/office/officeart/2005/8/layout/chevron1"/>
    <dgm:cxn modelId="{FA3EB8B3-1454-4019-B093-9FE210D743AF}" type="presOf" srcId="{40124800-8412-4FB2-BDE7-E7787591DD69}" destId="{79E07406-CA96-4926-9D06-9523A26AA66F}" srcOrd="0" destOrd="0" presId="urn:microsoft.com/office/officeart/2005/8/layout/chevron1"/>
    <dgm:cxn modelId="{7D7067C0-7C8B-4CF7-870D-DB5512648D47}" type="presParOf" srcId="{09A90A24-EC11-46F1-A08F-2667BA813AA2}" destId="{5638D80A-10C3-4663-B4FF-A9638CEB76C6}" srcOrd="0" destOrd="0" presId="urn:microsoft.com/office/officeart/2005/8/layout/chevron1"/>
    <dgm:cxn modelId="{D69A6F46-2749-4ED5-87DC-B28500232010}" type="presParOf" srcId="{09A90A24-EC11-46F1-A08F-2667BA813AA2}" destId="{1E0E734C-7140-474A-A91C-1D3F52B5EF78}" srcOrd="1" destOrd="0" presId="urn:microsoft.com/office/officeart/2005/8/layout/chevron1"/>
    <dgm:cxn modelId="{CACFB7DF-7A6F-4451-8B37-7ECE7043BDE9}" type="presParOf" srcId="{09A90A24-EC11-46F1-A08F-2667BA813AA2}" destId="{B77E96DF-6EB0-4E45-85A8-0DAEE82523DD}" srcOrd="2" destOrd="0" presId="urn:microsoft.com/office/officeart/2005/8/layout/chevron1"/>
    <dgm:cxn modelId="{A2864D61-B910-43A0-B85A-5F41CE72EDD0}" type="presParOf" srcId="{09A90A24-EC11-46F1-A08F-2667BA813AA2}" destId="{CB2FE0F8-3FC7-40FF-BD55-7D2F6504B4FB}" srcOrd="3" destOrd="0" presId="urn:microsoft.com/office/officeart/2005/8/layout/chevron1"/>
    <dgm:cxn modelId="{1D00E05C-EA9E-40BF-982C-D692FED48D92}" type="presParOf" srcId="{09A90A24-EC11-46F1-A08F-2667BA813AA2}" destId="{59F3FA17-4D0F-49D7-A504-2C5886F2717D}" srcOrd="4" destOrd="0" presId="urn:microsoft.com/office/officeart/2005/8/layout/chevron1"/>
    <dgm:cxn modelId="{3E404BA3-A0E3-49DC-AB33-CD9048D4BF30}" type="presParOf" srcId="{09A90A24-EC11-46F1-A08F-2667BA813AA2}" destId="{1BD55F73-0E49-4ADB-AEDA-70F48C80879A}" srcOrd="5" destOrd="0" presId="urn:microsoft.com/office/officeart/2005/8/layout/chevron1"/>
    <dgm:cxn modelId="{16B808A9-019B-4945-8144-FC8C1256C244}" type="presParOf" srcId="{09A90A24-EC11-46F1-A08F-2667BA813AA2}" destId="{79E07406-CA96-4926-9D06-9523A26AA66F}" srcOrd="6"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38D80A-10C3-4663-B4FF-A9638CEB76C6}">
      <dsp:nvSpPr>
        <dsp:cNvPr id="0" name=""/>
        <dsp:cNvSpPr/>
      </dsp:nvSpPr>
      <dsp:spPr>
        <a:xfrm>
          <a:off x="4177" y="758195"/>
          <a:ext cx="2432022" cy="972809"/>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pPr>
          <a:r>
            <a:rPr lang="en-US" sz="2400" kern="1200" dirty="0" smtClean="0">
              <a:latin typeface="Leelawadee" panose="020B0502040204020203" pitchFamily="34" charset="-34"/>
              <a:cs typeface="Leelawadee" panose="020B0502040204020203" pitchFamily="34" charset="-34"/>
            </a:rPr>
            <a:t>Personnel</a:t>
          </a:r>
          <a:endParaRPr lang="en-US" sz="2400" kern="1200" dirty="0">
            <a:latin typeface="Leelawadee" panose="020B0502040204020203" pitchFamily="34" charset="-34"/>
            <a:cs typeface="Leelawadee" panose="020B0502040204020203" pitchFamily="34" charset="-34"/>
          </a:endParaRPr>
        </a:p>
      </dsp:txBody>
      <dsp:txXfrm>
        <a:off x="490582" y="758195"/>
        <a:ext cx="1459213" cy="972809"/>
      </dsp:txXfrm>
    </dsp:sp>
    <dsp:sp modelId="{B77E96DF-6EB0-4E45-85A8-0DAEE82523DD}">
      <dsp:nvSpPr>
        <dsp:cNvPr id="0" name=""/>
        <dsp:cNvSpPr/>
      </dsp:nvSpPr>
      <dsp:spPr>
        <a:xfrm>
          <a:off x="2192998" y="758195"/>
          <a:ext cx="2432022" cy="972809"/>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pPr>
          <a:r>
            <a:rPr lang="en-US" sz="2400" kern="1200" dirty="0" smtClean="0">
              <a:latin typeface="Leelawadee" panose="020B0502040204020203" pitchFamily="34" charset="-34"/>
              <a:cs typeface="Leelawadee" panose="020B0502040204020203" pitchFamily="34" charset="-34"/>
            </a:rPr>
            <a:t>Software</a:t>
          </a:r>
          <a:endParaRPr lang="en-US" sz="2400" kern="1200" dirty="0">
            <a:latin typeface="Leelawadee" panose="020B0502040204020203" pitchFamily="34" charset="-34"/>
            <a:cs typeface="Leelawadee" panose="020B0502040204020203" pitchFamily="34" charset="-34"/>
          </a:endParaRPr>
        </a:p>
      </dsp:txBody>
      <dsp:txXfrm>
        <a:off x="2679403" y="758195"/>
        <a:ext cx="1459213" cy="972809"/>
      </dsp:txXfrm>
    </dsp:sp>
    <dsp:sp modelId="{59F3FA17-4D0F-49D7-A504-2C5886F2717D}">
      <dsp:nvSpPr>
        <dsp:cNvPr id="0" name=""/>
        <dsp:cNvSpPr/>
      </dsp:nvSpPr>
      <dsp:spPr>
        <a:xfrm>
          <a:off x="4381818" y="758195"/>
          <a:ext cx="2432022" cy="972809"/>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n-US" sz="1800" kern="1200" dirty="0" smtClean="0">
              <a:latin typeface="Leelawadee" panose="020B0502040204020203" pitchFamily="34" charset="-34"/>
              <a:cs typeface="Leelawadee" panose="020B0502040204020203" pitchFamily="34" charset="-34"/>
            </a:rPr>
            <a:t>Infrastructure</a:t>
          </a:r>
          <a:endParaRPr lang="en-US" sz="1800" kern="1200" dirty="0">
            <a:latin typeface="Leelawadee" panose="020B0502040204020203" pitchFamily="34" charset="-34"/>
            <a:cs typeface="Leelawadee" panose="020B0502040204020203" pitchFamily="34" charset="-34"/>
          </a:endParaRPr>
        </a:p>
      </dsp:txBody>
      <dsp:txXfrm>
        <a:off x="4868223" y="758195"/>
        <a:ext cx="1459213" cy="972809"/>
      </dsp:txXfrm>
    </dsp:sp>
    <dsp:sp modelId="{79E07406-CA96-4926-9D06-9523A26AA66F}">
      <dsp:nvSpPr>
        <dsp:cNvPr id="0" name=""/>
        <dsp:cNvSpPr/>
      </dsp:nvSpPr>
      <dsp:spPr>
        <a:xfrm>
          <a:off x="6570639" y="758195"/>
          <a:ext cx="2432022" cy="972809"/>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pPr>
          <a:r>
            <a:rPr lang="en-US" sz="2400" kern="1200" dirty="0" smtClean="0">
              <a:latin typeface="Leelawadee" panose="020B0502040204020203" pitchFamily="34" charset="-34"/>
              <a:cs typeface="Leelawadee" panose="020B0502040204020203" pitchFamily="34" charset="-34"/>
            </a:rPr>
            <a:t>Support</a:t>
          </a:r>
          <a:endParaRPr lang="en-US" sz="2400" kern="1200" dirty="0">
            <a:latin typeface="Leelawadee" panose="020B0502040204020203" pitchFamily="34" charset="-34"/>
            <a:cs typeface="Leelawadee" panose="020B0502040204020203" pitchFamily="34" charset="-34"/>
          </a:endParaRPr>
        </a:p>
      </dsp:txBody>
      <dsp:txXfrm>
        <a:off x="7057044" y="758195"/>
        <a:ext cx="1459213" cy="9728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38D80A-10C3-4663-B4FF-A9638CEB76C6}">
      <dsp:nvSpPr>
        <dsp:cNvPr id="0" name=""/>
        <dsp:cNvSpPr/>
      </dsp:nvSpPr>
      <dsp:spPr>
        <a:xfrm>
          <a:off x="36966" y="812799"/>
          <a:ext cx="2432022" cy="972809"/>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pPr>
          <a:r>
            <a:rPr lang="en-US" sz="2400" kern="1200" dirty="0" smtClean="0">
              <a:latin typeface="Leelawadee" panose="020B0502040204020203" pitchFamily="34" charset="-34"/>
              <a:cs typeface="Leelawadee" panose="020B0502040204020203" pitchFamily="34" charset="-34"/>
            </a:rPr>
            <a:t>Personnel</a:t>
          </a:r>
          <a:endParaRPr lang="en-US" sz="2400" kern="1200" dirty="0">
            <a:latin typeface="Leelawadee" panose="020B0502040204020203" pitchFamily="34" charset="-34"/>
            <a:cs typeface="Leelawadee" panose="020B0502040204020203" pitchFamily="34" charset="-34"/>
          </a:endParaRPr>
        </a:p>
      </dsp:txBody>
      <dsp:txXfrm>
        <a:off x="523371" y="812799"/>
        <a:ext cx="1459213" cy="972809"/>
      </dsp:txXfrm>
    </dsp:sp>
    <dsp:sp modelId="{B77E96DF-6EB0-4E45-85A8-0DAEE82523DD}">
      <dsp:nvSpPr>
        <dsp:cNvPr id="0" name=""/>
        <dsp:cNvSpPr/>
      </dsp:nvSpPr>
      <dsp:spPr>
        <a:xfrm>
          <a:off x="2192998" y="758195"/>
          <a:ext cx="2432022" cy="972809"/>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pPr>
          <a:r>
            <a:rPr lang="en-US" sz="2400" kern="1200" dirty="0" smtClean="0">
              <a:latin typeface="Leelawadee" panose="020B0502040204020203" pitchFamily="34" charset="-34"/>
              <a:cs typeface="Leelawadee" panose="020B0502040204020203" pitchFamily="34" charset="-34"/>
            </a:rPr>
            <a:t>Software</a:t>
          </a:r>
          <a:endParaRPr lang="en-US" sz="2400" kern="1200" dirty="0">
            <a:latin typeface="Leelawadee" panose="020B0502040204020203" pitchFamily="34" charset="-34"/>
            <a:cs typeface="Leelawadee" panose="020B0502040204020203" pitchFamily="34" charset="-34"/>
          </a:endParaRPr>
        </a:p>
      </dsp:txBody>
      <dsp:txXfrm>
        <a:off x="2679403" y="758195"/>
        <a:ext cx="1459213" cy="972809"/>
      </dsp:txXfrm>
    </dsp:sp>
    <dsp:sp modelId="{59F3FA17-4D0F-49D7-A504-2C5886F2717D}">
      <dsp:nvSpPr>
        <dsp:cNvPr id="0" name=""/>
        <dsp:cNvSpPr/>
      </dsp:nvSpPr>
      <dsp:spPr>
        <a:xfrm>
          <a:off x="4381818" y="758195"/>
          <a:ext cx="2432022" cy="972809"/>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n-US" sz="1800" kern="1200" dirty="0" smtClean="0">
              <a:latin typeface="Leelawadee" panose="020B0502040204020203" pitchFamily="34" charset="-34"/>
              <a:cs typeface="Leelawadee" panose="020B0502040204020203" pitchFamily="34" charset="-34"/>
            </a:rPr>
            <a:t>Infrastructure</a:t>
          </a:r>
          <a:endParaRPr lang="en-US" sz="1800" kern="1200" dirty="0">
            <a:latin typeface="Leelawadee" panose="020B0502040204020203" pitchFamily="34" charset="-34"/>
            <a:cs typeface="Leelawadee" panose="020B0502040204020203" pitchFamily="34" charset="-34"/>
          </a:endParaRPr>
        </a:p>
      </dsp:txBody>
      <dsp:txXfrm>
        <a:off x="4868223" y="758195"/>
        <a:ext cx="1459213" cy="972809"/>
      </dsp:txXfrm>
    </dsp:sp>
    <dsp:sp modelId="{79E07406-CA96-4926-9D06-9523A26AA66F}">
      <dsp:nvSpPr>
        <dsp:cNvPr id="0" name=""/>
        <dsp:cNvSpPr/>
      </dsp:nvSpPr>
      <dsp:spPr>
        <a:xfrm>
          <a:off x="6570639" y="758195"/>
          <a:ext cx="2432022" cy="972809"/>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pPr>
          <a:r>
            <a:rPr lang="en-US" sz="2400" kern="1200" dirty="0" smtClean="0">
              <a:latin typeface="Leelawadee" panose="020B0502040204020203" pitchFamily="34" charset="-34"/>
              <a:cs typeface="Leelawadee" panose="020B0502040204020203" pitchFamily="34" charset="-34"/>
            </a:rPr>
            <a:t>Support</a:t>
          </a:r>
          <a:endParaRPr lang="en-US" sz="2400" kern="1200" dirty="0">
            <a:latin typeface="Leelawadee" panose="020B0502040204020203" pitchFamily="34" charset="-34"/>
            <a:cs typeface="Leelawadee" panose="020B0502040204020203" pitchFamily="34" charset="-34"/>
          </a:endParaRPr>
        </a:p>
      </dsp:txBody>
      <dsp:txXfrm>
        <a:off x="7057044" y="758195"/>
        <a:ext cx="1459213" cy="972809"/>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C68ED-A57E-471C-95A6-CA818C15517D}" type="datetimeFigureOut">
              <a:rPr lang="en-US" smtClean="0"/>
              <a:t>8/4/2014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044ACB-3737-44E8-9A82-99DDA83E095A}" type="slidenum">
              <a:rPr lang="en-US" smtClean="0"/>
              <a:t>‹#›</a:t>
            </a:fld>
            <a:endParaRPr lang="en-US" dirty="0"/>
          </a:p>
        </p:txBody>
      </p:sp>
    </p:spTree>
    <p:extLst>
      <p:ext uri="{BB962C8B-B14F-4D97-AF65-F5344CB8AC3E}">
        <p14:creationId xmlns:p14="http://schemas.microsoft.com/office/powerpoint/2010/main" val="7273326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cloudninediscovery.com/services/computer-forensics.aspx" TargetMode="External"/><Relationship Id="rId2" Type="http://schemas.openxmlformats.org/officeDocument/2006/relationships/slide" Target="../slides/slide1.xml"/><Relationship Id="rId1" Type="http://schemas.openxmlformats.org/officeDocument/2006/relationships/notesMaster" Target="../notesMasters/notesMaster1.xml"/><Relationship Id="rId6" Type="http://schemas.openxmlformats.org/officeDocument/2006/relationships/hyperlink" Target="http://www.cloudninediscovery.com/ondemand.aspx" TargetMode="External"/><Relationship Id="rId5" Type="http://schemas.openxmlformats.org/officeDocument/2006/relationships/hyperlink" Target="http://www.cloudninediscovery.com/services/ediscovery.aspx" TargetMode="External"/><Relationship Id="rId4" Type="http://schemas.openxmlformats.org/officeDocument/2006/relationships/hyperlink" Target="http://www.cloudninediscovery.com/services/firstpass-early-case-assessment.aspx"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webopedia.com/TERM/S/search_engine.html"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webopedia.com/TERM/S/search_engine.html"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I’m </a:t>
            </a:r>
            <a:r>
              <a:rPr lang="en-US" altLang="en-US" dirty="0" smtClean="0"/>
              <a:t>_________ </a:t>
            </a:r>
            <a:r>
              <a:rPr lang="en-US" altLang="en-US" baseline="0" dirty="0" smtClean="0"/>
              <a:t>with </a:t>
            </a:r>
            <a:r>
              <a:rPr lang="en-US" altLang="en-US" baseline="0" dirty="0" smtClean="0"/>
              <a:t>CloudNine Discovery. </a:t>
            </a:r>
            <a:r>
              <a:rPr lang="en-US" altLang="en-US" dirty="0" smtClean="0"/>
              <a:t>We certainly appreciate you taking a few minutes with us </a:t>
            </a:r>
            <a:r>
              <a:rPr lang="en-US" altLang="en-US" baseline="0" dirty="0" smtClean="0"/>
              <a:t>today.</a:t>
            </a:r>
            <a:r>
              <a:rPr lang="en-US" altLang="en-US" dirty="0" smtClean="0"/>
              <a:t>  I have a simple process here, I’ll take about 5-10 minutes and run through a PowerPoint covering some of the challenges that many law firms face regarding eDiscovery, and then I’ll show how WE answer those challenges.</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Before this</a:t>
            </a:r>
            <a:r>
              <a:rPr lang="en-US" altLang="en-US" baseline="0" dirty="0" smtClean="0"/>
              <a:t> meeting was setup, had you heard of CloudNine Discovery before?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smtClean="0"/>
              <a:t>To give you a quick summary, we </a:t>
            </a:r>
            <a:r>
              <a:rPr lang="en-US" altLang="en-US" dirty="0" smtClean="0"/>
              <a:t>support clients throughout the Discovery life-cycle by providing professional services consulting, </a:t>
            </a:r>
            <a:r>
              <a:rPr lang="en-US" altLang="en-US" dirty="0" smtClean="0">
                <a:hlinkClick r:id="rId3"/>
              </a:rPr>
              <a:t>computer forensics investigation</a:t>
            </a:r>
            <a:r>
              <a:rPr lang="en-US" altLang="en-US" dirty="0" smtClean="0"/>
              <a:t>, we</a:t>
            </a:r>
            <a:r>
              <a:rPr lang="en-US" altLang="en-US" baseline="0" dirty="0" smtClean="0"/>
              <a:t> offer</a:t>
            </a:r>
            <a:r>
              <a:rPr lang="en-US" altLang="en-US" dirty="0" smtClean="0"/>
              <a:t> a FREE </a:t>
            </a:r>
            <a:r>
              <a:rPr lang="en-US" altLang="en-US" dirty="0" smtClean="0">
                <a:hlinkClick r:id="rId4"/>
              </a:rPr>
              <a:t>early case</a:t>
            </a:r>
            <a:r>
              <a:rPr lang="en-US" altLang="en-US" baseline="0" dirty="0" smtClean="0">
                <a:hlinkClick r:id="rId4"/>
              </a:rPr>
              <a:t> and </a:t>
            </a:r>
            <a:r>
              <a:rPr lang="en-US" altLang="en-US" dirty="0" smtClean="0">
                <a:hlinkClick r:id="rId4"/>
              </a:rPr>
              <a:t>data assessment</a:t>
            </a:r>
            <a:r>
              <a:rPr lang="en-US" altLang="en-US" dirty="0" smtClean="0"/>
              <a:t>, and</a:t>
            </a:r>
            <a:r>
              <a:rPr lang="en-US" altLang="en-US" baseline="0" dirty="0" smtClean="0"/>
              <a:t> provide </a:t>
            </a:r>
            <a:r>
              <a:rPr lang="en-US" altLang="en-US" dirty="0" smtClean="0"/>
              <a:t>cloud-based </a:t>
            </a:r>
            <a:r>
              <a:rPr lang="en-US" altLang="en-US" dirty="0" smtClean="0">
                <a:hlinkClick r:id="rId5"/>
              </a:rPr>
              <a:t>Electronic Discovery processing</a:t>
            </a:r>
            <a:r>
              <a:rPr lang="en-US" altLang="en-US" dirty="0" smtClean="0"/>
              <a:t> and </a:t>
            </a:r>
            <a:r>
              <a:rPr lang="en-US" altLang="en-US" dirty="0" smtClean="0">
                <a:hlinkClick r:id="rId6"/>
              </a:rPr>
              <a:t>review software platforms</a:t>
            </a:r>
            <a:r>
              <a:rPr lang="en-US" altLang="en-US" dirty="0" smtClean="0"/>
              <a:t>. </a:t>
            </a:r>
          </a:p>
          <a:p>
            <a:endParaRPr lang="en-US" alt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solidFill>
                  <a:srgbClr val="FF0000"/>
                </a:solidFill>
              </a:rPr>
              <a:t>With our Virtual BIG Firm</a:t>
            </a:r>
            <a:r>
              <a:rPr lang="en-US" altLang="en-US" baseline="0" dirty="0" smtClean="0">
                <a:solidFill>
                  <a:srgbClr val="FF0000"/>
                </a:solidFill>
              </a:rPr>
              <a:t> solution, we can,</a:t>
            </a:r>
            <a:r>
              <a:rPr lang="en-US" altLang="en-US" dirty="0" smtClean="0">
                <a:solidFill>
                  <a:srgbClr val="FF0000"/>
                </a:solidFill>
              </a:rPr>
              <a:t> with our in-the-cloud services, provide to you the same resources that large law firms have, so you can compete with them but without having to hire more internal personnel or grow your own technical infrastructure. We have the staffing, and we have cloud-based software and computer servers, and we provide FREE technical support and project support for the administrative, support needs.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Although many of our clients prefer our advanced program, Virtual BIG Firm, we also offer a basic program for those needing more standard services such as eDiscovery and computer forensics. </a:t>
            </a:r>
            <a:endParaRPr lang="en-US" altLang="en-US" dirty="0" smtClean="0"/>
          </a:p>
          <a:p>
            <a:endParaRPr lang="en-US" altLang="en-US" dirty="0" smtClean="0"/>
          </a:p>
          <a:p>
            <a:r>
              <a:rPr lang="en-US" altLang="en-US" dirty="0" smtClean="0"/>
              <a:t>And, our goal is to simplify Discovery throughout the litigation process by reducing the time and costs associated with eDiscovery.  </a:t>
            </a:r>
          </a:p>
          <a:p>
            <a:endParaRPr lang="en-US" altLang="en-US" dirty="0" smtClean="0"/>
          </a:p>
          <a:p>
            <a:pPr eaLnBrk="1" hangingPunct="1"/>
            <a:r>
              <a:rPr lang="en-US" altLang="en-US" dirty="0" smtClean="0"/>
              <a:t>As far as next steps go, if you feel as if we’ve discussed something that will aid your practice, then we can continue our discussions, if not, then we’ll discontinue here, and we’ll respect that decision entirely.</a:t>
            </a:r>
          </a:p>
          <a:p>
            <a:pPr eaLnBrk="1" hangingPunct="1"/>
            <a:r>
              <a:rPr lang="en-US" altLang="en-US" dirty="0" smtClean="0"/>
              <a:t>  </a:t>
            </a:r>
          </a:p>
          <a:p>
            <a:r>
              <a:rPr lang="en-US" altLang="en-US" dirty="0" smtClean="0"/>
              <a:t>Early</a:t>
            </a:r>
            <a:r>
              <a:rPr lang="en-US" altLang="en-US" baseline="0" dirty="0" smtClean="0"/>
              <a:t> Case and Data Assessment includes data collection strategy or best practices on data reduction.</a:t>
            </a:r>
            <a:endParaRPr lang="en-US" altLang="en-US" dirty="0" smtClean="0"/>
          </a:p>
          <a:p>
            <a:endParaRPr lang="en-US" alt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Virtual</a:t>
            </a:r>
            <a:r>
              <a:rPr lang="en-US" altLang="en-US" baseline="0" dirty="0" smtClean="0"/>
              <a:t> Big Firm – What does that mean?</a:t>
            </a:r>
            <a:endParaRPr lang="en-US" altLang="en-US" dirty="0" smtClean="0"/>
          </a:p>
          <a:p>
            <a:endParaRPr lang="en-US" altLang="en-US" dirty="0" smtClean="0"/>
          </a:p>
          <a:p>
            <a:pPr eaLnBrk="1" hangingPunct="1"/>
            <a:endParaRPr lang="en-US" alt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34044ACB-3737-44E8-9A82-99DDA83E095A}" type="slidenum">
              <a:rPr lang="en-US" smtClean="0"/>
              <a:t>1</a:t>
            </a:fld>
            <a:endParaRPr lang="en-US" dirty="0"/>
          </a:p>
        </p:txBody>
      </p:sp>
    </p:spTree>
    <p:extLst>
      <p:ext uri="{BB962C8B-B14F-4D97-AF65-F5344CB8AC3E}">
        <p14:creationId xmlns:p14="http://schemas.microsoft.com/office/powerpoint/2010/main" val="23480298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Easy to Use Cloud-Based eDiscovery Processing with OnDemand Discovery</a:t>
            </a:r>
            <a:r>
              <a:rPr lang="en-US" b="1" baseline="30000" dirty="0" smtClean="0"/>
              <a:t>®</a:t>
            </a:r>
            <a:r>
              <a:rPr lang="en-US" b="1" dirty="0" smtClean="0"/>
              <a:t>!</a:t>
            </a:r>
          </a:p>
          <a:p>
            <a:endParaRPr lang="en-US" dirty="0" smtClean="0"/>
          </a:p>
          <a:p>
            <a:r>
              <a:rPr lang="en-US" dirty="0" smtClean="0"/>
              <a:t>We can help in two ways: 1) we give your firm the ability to have self-eDiscovery through our OnDemand Discovery platform or 2) we can become an outsourced arm of your litigation support group.  Either way, your firm saves money and can actually make money from discovery, or pass along the savings to your clients.  Here’s how.  </a:t>
            </a:r>
          </a:p>
          <a:p>
            <a:endParaRPr lang="en-US" dirty="0" smtClean="0"/>
          </a:p>
          <a:p>
            <a:r>
              <a:rPr lang="en-US" dirty="0" smtClean="0"/>
              <a:t>OnDemand Discovery allows your support staff or attorneys to self-load data that will automatically process and load to our cloud-based review tool, OnDemand</a:t>
            </a:r>
            <a:r>
              <a:rPr lang="en-US" baseline="30000" dirty="0" smtClean="0"/>
              <a:t>®</a:t>
            </a:r>
            <a:r>
              <a:rPr lang="en-US" dirty="0" smtClean="0"/>
              <a:t>.  There is a low one-time processing fee and monthly hosting fee.  This avenue is perfect for cases that have smaller amounts of data and allows the firm to either pass along the cost savings or bill as you would normally for processing, loading and hosting.  This option gives your attorneys the ability to use our low costs for business generation and gives your clients the ability to fight back rather than settle some of their smaller matters.</a:t>
            </a:r>
            <a:endParaRPr lang="en-US" sz="1200" kern="1200" dirty="0" smtClean="0">
              <a:solidFill>
                <a:schemeClr val="tx1"/>
              </a:solidFill>
              <a:effectLst/>
              <a:latin typeface="+mn-lt"/>
              <a:ea typeface="+mn-ea"/>
              <a:cs typeface="+mn-cs"/>
            </a:endParaRPr>
          </a:p>
          <a:p>
            <a:pPr eaLnBrk="1" hangingPunct="1"/>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4044ACB-3737-44E8-9A82-99DDA83E095A}" type="slidenum">
              <a:rPr lang="en-US" smtClean="0"/>
              <a:t>10</a:t>
            </a:fld>
            <a:endParaRPr lang="en-US" dirty="0"/>
          </a:p>
        </p:txBody>
      </p:sp>
    </p:spTree>
    <p:extLst>
      <p:ext uri="{BB962C8B-B14F-4D97-AF65-F5344CB8AC3E}">
        <p14:creationId xmlns:p14="http://schemas.microsoft.com/office/powerpoint/2010/main" val="10699679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So here is a visual.  When it comes to processing data, we take a different approach than most companies out there.  After</a:t>
            </a:r>
            <a:r>
              <a:rPr lang="en-US" altLang="en-US" baseline="0" dirty="0" smtClean="0"/>
              <a:t> you load your own data you can access our integrated </a:t>
            </a:r>
            <a:r>
              <a:rPr lang="en-US" altLang="en-US" dirty="0" smtClean="0"/>
              <a:t>early data assessment, where you can get an early insight into the size, scope, and composition of your data collection. </a:t>
            </a:r>
            <a:r>
              <a:rPr lang="en-US" dirty="0" smtClean="0">
                <a:effectLst/>
              </a:rPr>
              <a:t>We have sophisticated capabilities in Electronic Discovery processing which allows us gather data  in electronic files in multiple formats, on a variety of media.</a:t>
            </a:r>
            <a:r>
              <a:rPr lang="en-US" baseline="0" dirty="0" smtClean="0">
                <a:effectLst/>
              </a:rPr>
              <a:t> </a:t>
            </a:r>
            <a:r>
              <a:rPr lang="en-US" dirty="0" smtClean="0">
                <a:effectLst/>
              </a:rPr>
              <a:t> We can cull redundant records; and convert the remaining files into TIFF, PDF or keep them in native file format. These formats can be loaded directly into our online desktop litigation support software system. We have an industrial-strength database that can store the eDiscovery and case documents so attorneys can search millions of documents per case. We also have data forensic experts on staff to assist with issues related to data collection and preservation.</a:t>
            </a:r>
            <a:endParaRPr lang="en-US" alt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smtClean="0"/>
          </a:p>
          <a:p>
            <a:pPr eaLnBrk="1" hangingPunct="1">
              <a:spcBef>
                <a:spcPct val="0"/>
              </a:spcBef>
            </a:pPr>
            <a:r>
              <a:rPr lang="en-US" altLang="en-US" dirty="0" smtClean="0"/>
              <a:t>What you do after you upload your data, is cull your data down (often up to 90%) using our technology which allows you to de-dupe your data on the front end, so you don’t haven’t to process and review the entire data set.  So you aren’t reviewing duplicate emails, duplicate contracts, that sort of thing…</a:t>
            </a:r>
          </a:p>
          <a:p>
            <a:pPr eaLnBrk="1" hangingPunct="1">
              <a:spcBef>
                <a:spcPct val="0"/>
              </a:spcBef>
            </a:pPr>
            <a:endParaRPr lang="en-US" altLang="en-US" dirty="0" smtClean="0"/>
          </a:p>
          <a:p>
            <a:pPr eaLnBrk="1" hangingPunct="1">
              <a:spcBef>
                <a:spcPct val="0"/>
              </a:spcBef>
            </a:pPr>
            <a:r>
              <a:rPr lang="en-US" altLang="en-US" dirty="0" smtClean="0"/>
              <a:t>We also have domain identification. This will help you identify all of the email domains available in a data collection. This helps get rid of a lot of spam/junk emails. The best example of this type of dissemination I’ve come across was from a collection where an individual was running a fantasy football league from their work computer. So we had all of these non-relevant football related emails that we can bulk tag and pulled all that data out of the files.  So, there won’t be any time or money wasted on data like that. (click slide)</a:t>
            </a:r>
          </a:p>
          <a:p>
            <a:pPr eaLnBrk="1" hangingPunct="1">
              <a:spcBef>
                <a:spcPct val="0"/>
              </a:spcBef>
            </a:pPr>
            <a:endParaRPr lang="en-US" altLang="en-US" dirty="0" smtClean="0"/>
          </a:p>
          <a:p>
            <a:pPr eaLnBrk="1" hangingPunct="1">
              <a:spcBef>
                <a:spcPct val="0"/>
              </a:spcBef>
            </a:pPr>
            <a:r>
              <a:rPr lang="en-US" altLang="en-US" dirty="0" smtClean="0"/>
              <a:t>And, the data goes into our Universal OnDemand data review tool.  </a:t>
            </a:r>
            <a:r>
              <a:rPr lang="en-US" altLang="en-US" dirty="0" smtClean="0">
                <a:solidFill>
                  <a:srgbClr val="FF0000"/>
                </a:solidFill>
              </a:rPr>
              <a:t>So, the takeaway from this slide, the end result of all this filtering, and funneling will save you money and dramatically cuts down on your review time. </a:t>
            </a:r>
            <a:endParaRPr lang="en-US" altLang="en-US" dirty="0" smtClean="0"/>
          </a:p>
          <a:p>
            <a:pPr eaLnBrk="1" hangingPunct="1">
              <a:spcBef>
                <a:spcPct val="0"/>
              </a:spcBef>
            </a:pPr>
            <a:endParaRPr lang="en-US" altLang="en-US" dirty="0" smtClean="0"/>
          </a:p>
          <a:p>
            <a:pPr eaLnBrk="1" hangingPunct="1">
              <a:spcBef>
                <a:spcPct val="0"/>
              </a:spcBef>
            </a:pPr>
            <a:r>
              <a:rPr lang="en-US" altLang="en-US" dirty="0" smtClean="0"/>
              <a:t>A good example of this, just three weeks ago, we had a large law firm come to us, that had a case involving a 200 GB hard drive, Summation quoted them a price of $28K to process it, and they wanted our quote…and we said, well send us a copy of it, and let us review it, an we were able to cull the drive down to 8GB of relevant data, and they spent about $4,800 with us for the same data that Summation was going to charge them $28K.</a:t>
            </a:r>
          </a:p>
          <a:p>
            <a:pPr eaLnBrk="1" hangingPunct="1">
              <a:spcBef>
                <a:spcPct val="0"/>
              </a:spcBef>
            </a:pPr>
            <a:endParaRPr lang="en-US" altLang="en-US" dirty="0" smtClean="0"/>
          </a:p>
          <a:p>
            <a:pPr eaLnBrk="1" hangingPunct="1">
              <a:spcBef>
                <a:spcPct val="0"/>
              </a:spcBef>
            </a:pPr>
            <a:r>
              <a:rPr lang="en-US" altLang="en-US" dirty="0" smtClean="0"/>
              <a:t>What happens with other companies that do what we do, is a firm comes to them and says “We need information processed on a 200 gigabyte hard drive, and we need it in 2 weeks”  And, the Vendor will quote you a price on the what it will take to process the entire 200 GB’s.  Where WE are different, is we will take the same 200 GB hard drive and cull the data down using technology that will de-dupe the data on the front end! This means you aren’t paying for duplicate emails, duplicate contacts, non-relevant data, that sort of thing.</a:t>
            </a:r>
          </a:p>
          <a:p>
            <a:pPr eaLnBrk="1" hangingPunct="1">
              <a:spcBef>
                <a:spcPct val="0"/>
              </a:spcBef>
            </a:pPr>
            <a:endParaRPr lang="en-US" altLang="en-US" dirty="0" smtClean="0">
              <a:solidFill>
                <a:srgbClr val="FF0000"/>
              </a:solidFill>
            </a:endParaRPr>
          </a:p>
          <a:p>
            <a:pPr eaLnBrk="1" hangingPunct="1">
              <a:spcBef>
                <a:spcPct val="0"/>
              </a:spcBef>
            </a:pPr>
            <a:r>
              <a:rPr lang="en-US" altLang="en-US" dirty="0" smtClean="0">
                <a:solidFill>
                  <a:srgbClr val="FF0000"/>
                </a:solidFill>
              </a:rPr>
              <a:t>We can also help during the meet and confer process; we can do sample test runs on the kind of hits you’ll get through the data set.  So, when you’re complying with a meet and confer we can help you on the back end, and filter the data so you’re not having to review everything that’s outside of the review scope, so only the relevant information can be addressed.   And, we do this before processing, so you’re not charged on the processing of the entire data set.</a:t>
            </a:r>
          </a:p>
          <a:p>
            <a:pPr eaLnBrk="1" hangingPunct="1">
              <a:spcBef>
                <a:spcPct val="0"/>
              </a:spcBef>
            </a:pPr>
            <a:endParaRPr lang="en-US" altLang="en-US"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b="0" dirty="0" smtClean="0">
                <a:latin typeface="Arial" panose="020B0604020202020204" pitchFamily="34" charset="0"/>
                <a:cs typeface="Arial" panose="020B0604020202020204" pitchFamily="34" charset="0"/>
              </a:rPr>
              <a:t>Any questions on this slide? (change slides)</a:t>
            </a:r>
          </a:p>
          <a:p>
            <a:endParaRPr lang="en-US" dirty="0"/>
          </a:p>
        </p:txBody>
      </p:sp>
      <p:sp>
        <p:nvSpPr>
          <p:cNvPr id="4" name="Slide Number Placeholder 3"/>
          <p:cNvSpPr>
            <a:spLocks noGrp="1"/>
          </p:cNvSpPr>
          <p:nvPr>
            <p:ph type="sldNum" sz="quarter" idx="10"/>
          </p:nvPr>
        </p:nvSpPr>
        <p:spPr/>
        <p:txBody>
          <a:bodyPr/>
          <a:lstStyle/>
          <a:p>
            <a:fld id="{34044ACB-3737-44E8-9A82-99DDA83E095A}" type="slidenum">
              <a:rPr lang="en-US" smtClean="0"/>
              <a:t>11</a:t>
            </a:fld>
            <a:endParaRPr lang="en-US" dirty="0"/>
          </a:p>
        </p:txBody>
      </p:sp>
    </p:spTree>
    <p:extLst>
      <p:ext uri="{BB962C8B-B14F-4D97-AF65-F5344CB8AC3E}">
        <p14:creationId xmlns:p14="http://schemas.microsoft.com/office/powerpoint/2010/main" val="3653755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altLang="en-US" dirty="0" smtClean="0"/>
              <a:t>First off, we market and offer our own software solution to deal with reviewing mass amounts of data and emails.  It’s offered as a software-as-a-service model via the Internet, so, it’s an in-the-Cloud service, so that means</a:t>
            </a:r>
            <a:r>
              <a:rPr lang="en-US" altLang="en-US" baseline="0" dirty="0" smtClean="0"/>
              <a:t> </a:t>
            </a:r>
            <a:r>
              <a:rPr lang="en-US" altLang="en-US" dirty="0" smtClean="0"/>
              <a:t>there’s no software to download, no long-term licensing</a:t>
            </a:r>
            <a:r>
              <a:rPr lang="en-US" altLang="en-US" baseline="0" dirty="0" smtClean="0"/>
              <a:t> </a:t>
            </a:r>
            <a:r>
              <a:rPr lang="en-US" altLang="en-US" dirty="0" smtClean="0"/>
              <a:t>and maintenance fees, no user or</a:t>
            </a:r>
            <a:r>
              <a:rPr lang="en-US" altLang="en-US" baseline="0" dirty="0" smtClean="0"/>
              <a:t> setup</a:t>
            </a:r>
            <a:r>
              <a:rPr lang="en-US" altLang="en-US" dirty="0" smtClean="0"/>
              <a:t> fees,</a:t>
            </a:r>
            <a:r>
              <a:rPr lang="en-US" altLang="en-US" baseline="0" dirty="0" smtClean="0"/>
              <a:t> </a:t>
            </a:r>
            <a:r>
              <a:rPr lang="en-US" altLang="en-US" dirty="0" smtClean="0"/>
              <a:t>and there’s never any</a:t>
            </a:r>
            <a:r>
              <a:rPr lang="en-US" altLang="en-US" baseline="0" dirty="0" smtClean="0"/>
              <a:t> upgrades to download and </a:t>
            </a:r>
            <a:r>
              <a:rPr lang="en-US" altLang="en-US" dirty="0" smtClean="0"/>
              <a:t>no hardware to purchase or manage. So, think</a:t>
            </a:r>
            <a:r>
              <a:rPr lang="en-US" altLang="en-US" baseline="0" dirty="0" smtClean="0"/>
              <a:t> of LinkedIn or Facebook, where you can log-in from any computer, conduct your searches, make your updates, and when you log off, and log in later, everything picks up from where you left off.</a:t>
            </a:r>
            <a:endParaRPr lang="en-US" altLang="en-US" dirty="0" smtClean="0"/>
          </a:p>
          <a:p>
            <a:pPr eaLnBrk="1" hangingPunct="1">
              <a:spcBef>
                <a:spcPct val="0"/>
              </a:spcBef>
            </a:pPr>
            <a:endParaRPr lang="en-US" altLang="en-US" dirty="0" smtClean="0"/>
          </a:p>
          <a:p>
            <a:pPr eaLnBrk="1" hangingPunct="1">
              <a:spcBef>
                <a:spcPct val="0"/>
              </a:spcBef>
            </a:pPr>
            <a:r>
              <a:rPr lang="en-US" altLang="en-US" dirty="0" smtClean="0"/>
              <a:t>Here’s an actual screen shot of the interface. </a:t>
            </a:r>
            <a:r>
              <a:rPr lang="en-US" altLang="en-US" b="1" dirty="0" smtClean="0"/>
              <a:t>It has an easy-to-use , intuitive point and click browser-based interface. </a:t>
            </a:r>
            <a:r>
              <a:rPr lang="en-US" altLang="en-US" dirty="0" smtClean="0"/>
              <a:t> It allows for image, native and text viewing. With our robust search system it will gives you high-lighted hits back when you run searches on keywords or emails,</a:t>
            </a:r>
            <a:r>
              <a:rPr lang="en-US" altLang="en-US" baseline="0" dirty="0" smtClean="0"/>
              <a:t> and n</a:t>
            </a:r>
            <a:r>
              <a:rPr lang="en-US" altLang="en-US" dirty="0" smtClean="0"/>
              <a:t>ot just simple word searches like in Adobe.</a:t>
            </a:r>
            <a:r>
              <a:rPr lang="en-US" altLang="en-US" baseline="0" dirty="0" smtClean="0"/>
              <a:t>  </a:t>
            </a:r>
            <a:r>
              <a:rPr lang="en-US" altLang="en-US" dirty="0" smtClean="0"/>
              <a:t>You can do Boolean searching, synonym searching, fuzzy searching. You’ll see a document</a:t>
            </a:r>
            <a:r>
              <a:rPr lang="en-US" altLang="en-US" baseline="0" dirty="0" smtClean="0"/>
              <a:t> summary of your search terms in the a</a:t>
            </a:r>
            <a:r>
              <a:rPr lang="en-US" altLang="en-US" dirty="0" smtClean="0"/>
              <a:t>rea in blue. It tells you which</a:t>
            </a:r>
            <a:r>
              <a:rPr lang="en-US" altLang="en-US" baseline="0" dirty="0" smtClean="0"/>
              <a:t> pages</a:t>
            </a:r>
            <a:r>
              <a:rPr lang="en-US" altLang="en-US" dirty="0" smtClean="0"/>
              <a:t> your hits occurred on, how many times, and you</a:t>
            </a:r>
            <a:r>
              <a:rPr lang="en-US" altLang="en-US" baseline="0" dirty="0" smtClean="0"/>
              <a:t> can toggle to each document by clicking the links.  </a:t>
            </a:r>
            <a:r>
              <a:rPr lang="en-US" altLang="en-US" dirty="0" smtClean="0"/>
              <a:t>And, through our Tools feature you can do all sorts of reporting. Most common are privilege logs, and production logs,</a:t>
            </a:r>
            <a:r>
              <a:rPr lang="en-US" altLang="en-US" baseline="0" dirty="0" smtClean="0"/>
              <a:t> </a:t>
            </a:r>
            <a:r>
              <a:rPr lang="en-US" altLang="en-US" dirty="0" smtClean="0"/>
              <a:t>you can custom tag for relevancy, tag for privileges, group tag, create your own groups. You have technology-assisted review; 3 ways (1) is email strings, it will pull all of the emails attached (2)near dupe, it groups together like documents important are irrelevant (finds all and omits them.) (3) code and tag and sample set of data, and have the database code the rest of the database based on a sample set. Have 10K, review first 1K, go tag and code the rest of the database based on the rules you just established.</a:t>
            </a:r>
          </a:p>
          <a:p>
            <a:pPr eaLnBrk="1" hangingPunct="1">
              <a:spcBef>
                <a:spcPct val="0"/>
              </a:spcBef>
            </a:pPr>
            <a:endParaRPr lang="en-US" altLang="en-US" dirty="0" smtClean="0"/>
          </a:p>
          <a:p>
            <a:pPr eaLnBrk="1" hangingPunct="1">
              <a:spcBef>
                <a:spcPct val="0"/>
              </a:spcBef>
            </a:pPr>
            <a:r>
              <a:rPr lang="en-US" altLang="en-US" dirty="0" smtClean="0"/>
              <a:t>(((The leader in offering self service, you can control the loading your own data. Saves loading costs, processing costs, ingestion, etc.)))</a:t>
            </a:r>
          </a:p>
          <a:p>
            <a:pPr eaLnBrk="1" hangingPunct="1">
              <a:spcBef>
                <a:spcPct val="0"/>
              </a:spcBef>
            </a:pPr>
            <a:endParaRPr lang="en-US" altLang="en-US" dirty="0" smtClean="0"/>
          </a:p>
          <a:p>
            <a:pPr eaLnBrk="1" hangingPunct="1">
              <a:spcBef>
                <a:spcPct val="0"/>
              </a:spcBef>
            </a:pPr>
            <a:r>
              <a:rPr lang="en-US" altLang="en-US" dirty="0" smtClean="0"/>
              <a:t>Fuzzy searching: Searching for ‘Brian’.. Fuzzy will search for Brian, Bryan, Brain. </a:t>
            </a:r>
          </a:p>
          <a:p>
            <a:pPr eaLnBrk="1" hangingPunct="1">
              <a:spcBef>
                <a:spcPct val="0"/>
              </a:spcBef>
            </a:pPr>
            <a:endParaRPr lang="en-US" altLang="en-US" dirty="0" smtClean="0"/>
          </a:p>
          <a:p>
            <a:pPr eaLnBrk="1" hangingPunct="1">
              <a:spcBef>
                <a:spcPct val="0"/>
              </a:spcBef>
            </a:pPr>
            <a:r>
              <a:rPr lang="en-US" altLang="en-US" dirty="0" smtClean="0"/>
              <a:t>Boolean is a type of </a:t>
            </a:r>
            <a:r>
              <a:rPr lang="en-US" altLang="en-US" dirty="0" smtClean="0">
                <a:hlinkClick r:id="rId3"/>
              </a:rPr>
              <a:t>search</a:t>
            </a:r>
            <a:r>
              <a:rPr lang="en-US" altLang="en-US" dirty="0" smtClean="0"/>
              <a:t> allowing users to combine keywords with operators such as AND, NOT and OR to further produce more relevant results. For example, a Boolean search could be "hotel" AND "New York". This would limit the search results to only those documents containing the two keywords.</a:t>
            </a:r>
          </a:p>
          <a:p>
            <a:pPr eaLnBrk="1" hangingPunct="1">
              <a:spcBef>
                <a:spcPct val="0"/>
              </a:spcBef>
            </a:pPr>
            <a:endParaRPr lang="en-US" altLang="en-US" dirty="0" smtClean="0"/>
          </a:p>
          <a:p>
            <a:r>
              <a:rPr lang="en-US" altLang="en-US" b="1" dirty="0" smtClean="0"/>
              <a:t>We also have a tool called </a:t>
            </a:r>
            <a:r>
              <a:rPr lang="en-US" altLang="en-US" dirty="0" smtClean="0"/>
              <a:t>SelfLoader™, this</a:t>
            </a:r>
            <a:r>
              <a:rPr lang="en-US" altLang="en-US" b="1" dirty="0" smtClean="0"/>
              <a:t> gives you the ability to </a:t>
            </a:r>
            <a:r>
              <a:rPr lang="en-US" altLang="en-US" dirty="0" smtClean="0"/>
              <a:t>load your own data into our tool without paying a loading fee.  So, once you’ve been trained on how to use our tool (free training) then you can go into the system and </a:t>
            </a:r>
          </a:p>
          <a:p>
            <a:r>
              <a:rPr lang="en-US" altLang="en-US" b="1" dirty="0" smtClean="0"/>
              <a:t>Simplified Pricing</a:t>
            </a:r>
            <a:r>
              <a:rPr lang="en-US" altLang="en-US" dirty="0" smtClean="0"/>
              <a:t> with no software to buy, no licensing fees and no user fees</a:t>
            </a:r>
          </a:p>
          <a:p>
            <a:r>
              <a:rPr lang="en-US" altLang="en-US" b="1" dirty="0" smtClean="0"/>
              <a:t>Easy to Use</a:t>
            </a:r>
            <a:r>
              <a:rPr lang="en-US" altLang="en-US" dirty="0" smtClean="0"/>
              <a:t>, requiring minimal or no training</a:t>
            </a:r>
          </a:p>
          <a:p>
            <a:r>
              <a:rPr lang="en-US" altLang="en-US" b="1" dirty="0" smtClean="0"/>
              <a:t>Secure Software &amp; Cloud Hosting</a:t>
            </a:r>
            <a:r>
              <a:rPr lang="en-US" altLang="en-US" dirty="0" smtClean="0"/>
              <a:t> with multiple layers of security including Tier IV Data Center</a:t>
            </a:r>
          </a:p>
          <a:p>
            <a:endParaRPr lang="en-US" dirty="0"/>
          </a:p>
        </p:txBody>
      </p:sp>
      <p:sp>
        <p:nvSpPr>
          <p:cNvPr id="4" name="Slide Number Placeholder 3"/>
          <p:cNvSpPr>
            <a:spLocks noGrp="1"/>
          </p:cNvSpPr>
          <p:nvPr>
            <p:ph type="sldNum" sz="quarter" idx="10"/>
          </p:nvPr>
        </p:nvSpPr>
        <p:spPr/>
        <p:txBody>
          <a:bodyPr/>
          <a:lstStyle/>
          <a:p>
            <a:fld id="{34044ACB-3737-44E8-9A82-99DDA83E095A}"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26095849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Regarding pricing, we have an up-front pricing model which will give you the total cost before you spend any money with us.  </a:t>
            </a:r>
          </a:p>
          <a:p>
            <a:pPr eaLnBrk="1" hangingPunct="1">
              <a:spcBef>
                <a:spcPct val="0"/>
              </a:spcBef>
            </a:pPr>
            <a:endParaRPr lang="en-US" dirty="0" smtClean="0"/>
          </a:p>
          <a:p>
            <a:pPr eaLnBrk="1" hangingPunct="1">
              <a:spcBef>
                <a:spcPct val="0"/>
              </a:spcBef>
            </a:pPr>
            <a:r>
              <a:rPr lang="en-US" dirty="0" smtClean="0"/>
              <a:t>In fact, we’ll give you a file analysis and total inventory for absolutely FREE before you get started with any project with us. </a:t>
            </a:r>
          </a:p>
          <a:p>
            <a:pPr eaLnBrk="1" hangingPunct="1">
              <a:spcBef>
                <a:spcPct val="0"/>
              </a:spcBef>
            </a:pPr>
            <a:endParaRPr lang="en-US" altLang="en-US" dirty="0" smtClean="0"/>
          </a:p>
          <a:p>
            <a:pPr eaLnBrk="1" hangingPunct="1">
              <a:spcBef>
                <a:spcPct val="0"/>
              </a:spcBef>
            </a:pPr>
            <a:r>
              <a:rPr lang="en-US" altLang="en-US" dirty="0" smtClean="0"/>
              <a:t>Early Data Assessment is critical to cost estimating and with OnDemand, our review platform,</a:t>
            </a:r>
            <a:r>
              <a:rPr lang="en-US" altLang="en-US" baseline="0" dirty="0" smtClean="0"/>
              <a:t> it is easy to get a clear picture of your data.  This is a simple overview.  We use the information gathered during our free data assessment to predict costs.  Some of the information we provide are file types and counts, data sizes as well as a list of the most used keywords found in the population.</a:t>
            </a:r>
          </a:p>
          <a:p>
            <a:pPr eaLnBrk="1" hangingPunct="1">
              <a:spcBef>
                <a:spcPct val="0"/>
              </a:spcBef>
            </a:pPr>
            <a:endParaRPr lang="en-US" baseline="0" dirty="0" smtClean="0"/>
          </a:p>
        </p:txBody>
      </p:sp>
      <p:sp>
        <p:nvSpPr>
          <p:cNvPr id="4" name="Slide Number Placeholder 3"/>
          <p:cNvSpPr>
            <a:spLocks noGrp="1"/>
          </p:cNvSpPr>
          <p:nvPr>
            <p:ph type="sldNum" sz="quarter" idx="10"/>
          </p:nvPr>
        </p:nvSpPr>
        <p:spPr/>
        <p:txBody>
          <a:bodyPr/>
          <a:lstStyle/>
          <a:p>
            <a:fld id="{34044ACB-3737-44E8-9A82-99DDA83E095A}" type="slidenum">
              <a:rPr lang="en-US" smtClean="0"/>
              <a:t>13</a:t>
            </a:fld>
            <a:endParaRPr lang="en-US" dirty="0"/>
          </a:p>
        </p:txBody>
      </p:sp>
    </p:spTree>
    <p:extLst>
      <p:ext uri="{BB962C8B-B14F-4D97-AF65-F5344CB8AC3E}">
        <p14:creationId xmlns:p14="http://schemas.microsoft.com/office/powerpoint/2010/main" val="3653755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dirty="0" smtClean="0"/>
              <a:t>Once loaded into OnDemand</a:t>
            </a:r>
            <a:r>
              <a:rPr lang="en-US" altLang="en-US" baseline="0" dirty="0" smtClean="0"/>
              <a:t> </a:t>
            </a:r>
            <a:r>
              <a:rPr lang="en-US" altLang="en-US" dirty="0" smtClean="0"/>
              <a:t>we can get into the File Types that appear</a:t>
            </a:r>
            <a:r>
              <a:rPr lang="en-US" altLang="en-US" baseline="0" dirty="0" smtClean="0"/>
              <a:t> in you data set.  With files types identified you can filter out the ones you are not interested in.</a:t>
            </a:r>
          </a:p>
          <a:p>
            <a:pPr eaLnBrk="1" hangingPunct="1">
              <a:spcBef>
                <a:spcPct val="0"/>
              </a:spcBef>
            </a:pPr>
            <a:endParaRPr lang="en-US" altLang="en-US" baseline="0" dirty="0" smtClean="0"/>
          </a:p>
          <a:p>
            <a:pPr eaLnBrk="1" hangingPunct="1">
              <a:spcBef>
                <a:spcPct val="0"/>
              </a:spcBef>
            </a:pPr>
            <a:r>
              <a:rPr lang="en-US" altLang="en-US" baseline="0" dirty="0" smtClean="0"/>
              <a:t>Software programs such as Summation/Relativity will charge you to process the entire data set, where we’ll only charge you on what’s relevant to your case.</a:t>
            </a:r>
            <a:endParaRPr lang="en-US" dirty="0"/>
          </a:p>
        </p:txBody>
      </p:sp>
      <p:sp>
        <p:nvSpPr>
          <p:cNvPr id="4" name="Slide Number Placeholder 3"/>
          <p:cNvSpPr>
            <a:spLocks noGrp="1"/>
          </p:cNvSpPr>
          <p:nvPr>
            <p:ph type="sldNum" sz="quarter" idx="10"/>
          </p:nvPr>
        </p:nvSpPr>
        <p:spPr/>
        <p:txBody>
          <a:bodyPr/>
          <a:lstStyle/>
          <a:p>
            <a:fld id="{34044ACB-3737-44E8-9A82-99DDA83E095A}" type="slidenum">
              <a:rPr lang="en-US" smtClean="0"/>
              <a:t>14</a:t>
            </a:fld>
            <a:endParaRPr lang="en-US" dirty="0"/>
          </a:p>
        </p:txBody>
      </p:sp>
    </p:spTree>
    <p:extLst>
      <p:ext uri="{BB962C8B-B14F-4D97-AF65-F5344CB8AC3E}">
        <p14:creationId xmlns:p14="http://schemas.microsoft.com/office/powerpoint/2010/main" val="3653755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dirty="0" smtClean="0"/>
              <a:t>Once loaded into OnDemand</a:t>
            </a:r>
            <a:r>
              <a:rPr lang="en-US" altLang="en-US" baseline="0" dirty="0" smtClean="0"/>
              <a:t> </a:t>
            </a:r>
            <a:r>
              <a:rPr lang="en-US" altLang="en-US" dirty="0" smtClean="0"/>
              <a:t>you</a:t>
            </a:r>
            <a:r>
              <a:rPr lang="en-US" altLang="en-US" baseline="0" dirty="0" smtClean="0"/>
              <a:t> will see a list of top keywords in the population.</a:t>
            </a:r>
            <a:endParaRPr lang="en-US" dirty="0"/>
          </a:p>
        </p:txBody>
      </p:sp>
      <p:sp>
        <p:nvSpPr>
          <p:cNvPr id="4" name="Slide Number Placeholder 3"/>
          <p:cNvSpPr>
            <a:spLocks noGrp="1"/>
          </p:cNvSpPr>
          <p:nvPr>
            <p:ph type="sldNum" sz="quarter" idx="10"/>
          </p:nvPr>
        </p:nvSpPr>
        <p:spPr/>
        <p:txBody>
          <a:bodyPr/>
          <a:lstStyle/>
          <a:p>
            <a:fld id="{34044ACB-3737-44E8-9A82-99DDA83E095A}" type="slidenum">
              <a:rPr lang="en-US" smtClean="0"/>
              <a:t>15</a:t>
            </a:fld>
            <a:endParaRPr lang="en-US" dirty="0"/>
          </a:p>
        </p:txBody>
      </p:sp>
    </p:spTree>
    <p:extLst>
      <p:ext uri="{BB962C8B-B14F-4D97-AF65-F5344CB8AC3E}">
        <p14:creationId xmlns:p14="http://schemas.microsoft.com/office/powerpoint/2010/main" val="3653755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altLang="en-US" dirty="0" smtClean="0"/>
              <a:t>We also have domain identification and filtering. This will help you identify all of the email addresses</a:t>
            </a:r>
            <a:r>
              <a:rPr lang="en-US" altLang="en-US" baseline="0" dirty="0" smtClean="0"/>
              <a:t> and</a:t>
            </a:r>
            <a:r>
              <a:rPr lang="en-US" altLang="en-US" dirty="0" smtClean="0"/>
              <a:t> domains available in a data collection. This helps get rid of a lot of spam/junk emails</a:t>
            </a:r>
            <a:r>
              <a:rPr lang="en-US" altLang="en-US" baseline="0" dirty="0" smtClean="0"/>
              <a:t>, and gives you a very fast way to reduce the amount of data requiring review. </a:t>
            </a:r>
            <a:r>
              <a:rPr lang="en-US" altLang="en-US" dirty="0" smtClean="0"/>
              <a:t>The best example of this type of dissemination I’ve come across was from a collection where an individual was running a fantasy football league from their work computer. So we had all of these non-relevant football related emails that we can bulk tag and pulled all that data out of the files.  So, there won’t be any time or money wasted on data like that. (click slide)</a:t>
            </a:r>
          </a:p>
          <a:p>
            <a:pPr eaLnBrk="1" hangingPunct="1">
              <a:spcBef>
                <a:spcPct val="0"/>
              </a:spcBef>
            </a:pPr>
            <a:endParaRPr lang="en-US" altLang="en-US" dirty="0" smtClean="0"/>
          </a:p>
          <a:p>
            <a:pPr eaLnBrk="1" hangingPunct="1">
              <a:spcBef>
                <a:spcPct val="0"/>
              </a:spcBef>
            </a:pPr>
            <a:r>
              <a:rPr lang="en-US" altLang="en-US" baseline="0" dirty="0" smtClean="0"/>
              <a:t>Also, as an example, you could select the firms’ domain and tag all those documents as privilege.  Or, you could select a domain such as amazon.com or espn.com knowing those do not relate to the case.</a:t>
            </a:r>
            <a:endParaRPr lang="en-US" dirty="0"/>
          </a:p>
        </p:txBody>
      </p:sp>
      <p:sp>
        <p:nvSpPr>
          <p:cNvPr id="4" name="Slide Number Placeholder 3"/>
          <p:cNvSpPr>
            <a:spLocks noGrp="1"/>
          </p:cNvSpPr>
          <p:nvPr>
            <p:ph type="sldNum" sz="quarter" idx="10"/>
          </p:nvPr>
        </p:nvSpPr>
        <p:spPr/>
        <p:txBody>
          <a:bodyPr/>
          <a:lstStyle/>
          <a:p>
            <a:fld id="{34044ACB-3737-44E8-9A82-99DDA83E095A}" type="slidenum">
              <a:rPr lang="en-US" smtClean="0"/>
              <a:t>16</a:t>
            </a:fld>
            <a:endParaRPr lang="en-US" dirty="0"/>
          </a:p>
        </p:txBody>
      </p:sp>
    </p:spTree>
    <p:extLst>
      <p:ext uri="{BB962C8B-B14F-4D97-AF65-F5344CB8AC3E}">
        <p14:creationId xmlns:p14="http://schemas.microsoft.com/office/powerpoint/2010/main" val="3653755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altLang="en-US" dirty="0" smtClean="0"/>
              <a:t>First off, we market and offer our own software solution to deal with reviewing mass amounts of data and emails.  It’s offered as a software-as-a-service model via the Internet, so, it’s an in-the-Cloud service, so that means</a:t>
            </a:r>
            <a:r>
              <a:rPr lang="en-US" altLang="en-US" baseline="0" dirty="0" smtClean="0"/>
              <a:t> </a:t>
            </a:r>
            <a:r>
              <a:rPr lang="en-US" altLang="en-US" dirty="0" smtClean="0"/>
              <a:t>there’s no software to download, no long-term licensing</a:t>
            </a:r>
            <a:r>
              <a:rPr lang="en-US" altLang="en-US" baseline="0" dirty="0" smtClean="0"/>
              <a:t> </a:t>
            </a:r>
            <a:r>
              <a:rPr lang="en-US" altLang="en-US" dirty="0" smtClean="0"/>
              <a:t>and maintenance fees, no user or</a:t>
            </a:r>
            <a:r>
              <a:rPr lang="en-US" altLang="en-US" baseline="0" dirty="0" smtClean="0"/>
              <a:t> setup</a:t>
            </a:r>
            <a:r>
              <a:rPr lang="en-US" altLang="en-US" dirty="0" smtClean="0"/>
              <a:t> fees,</a:t>
            </a:r>
            <a:r>
              <a:rPr lang="en-US" altLang="en-US" baseline="0" dirty="0" smtClean="0"/>
              <a:t> </a:t>
            </a:r>
            <a:r>
              <a:rPr lang="en-US" altLang="en-US" dirty="0" smtClean="0"/>
              <a:t>and there’s never any</a:t>
            </a:r>
            <a:r>
              <a:rPr lang="en-US" altLang="en-US" baseline="0" dirty="0" smtClean="0"/>
              <a:t> upgrades to download and </a:t>
            </a:r>
            <a:r>
              <a:rPr lang="en-US" altLang="en-US" dirty="0" smtClean="0"/>
              <a:t>no hardware to purchase or manage. So, think</a:t>
            </a:r>
            <a:r>
              <a:rPr lang="en-US" altLang="en-US" baseline="0" dirty="0" smtClean="0"/>
              <a:t> of LinkedIn or Facebook, where you can log-in from any computer, conduct your searches, make your updates, and when you log off, and log in later, everything picks up from where you left off.</a:t>
            </a:r>
            <a:endParaRPr lang="en-US" altLang="en-US" dirty="0" smtClean="0"/>
          </a:p>
          <a:p>
            <a:pPr eaLnBrk="1" hangingPunct="1">
              <a:spcBef>
                <a:spcPct val="0"/>
              </a:spcBef>
            </a:pPr>
            <a:endParaRPr lang="en-US" altLang="en-US" dirty="0" smtClean="0"/>
          </a:p>
          <a:p>
            <a:pPr eaLnBrk="1" hangingPunct="1">
              <a:spcBef>
                <a:spcPct val="0"/>
              </a:spcBef>
            </a:pPr>
            <a:r>
              <a:rPr lang="en-US" altLang="en-US" dirty="0" smtClean="0"/>
              <a:t>Here’s an actual screen shot of the interface. </a:t>
            </a:r>
            <a:r>
              <a:rPr lang="en-US" altLang="en-US" b="1" dirty="0" smtClean="0"/>
              <a:t>It has an easy-to-use , intuitive point and click browser-based interface. </a:t>
            </a:r>
            <a:r>
              <a:rPr lang="en-US" altLang="en-US" dirty="0" smtClean="0"/>
              <a:t> It allows for image, native and text viewing. With our robust search system it will gives you high-lighted hits back when you run searches on keywords or emails,</a:t>
            </a:r>
            <a:r>
              <a:rPr lang="en-US" altLang="en-US" baseline="0" dirty="0" smtClean="0"/>
              <a:t> and n</a:t>
            </a:r>
            <a:r>
              <a:rPr lang="en-US" altLang="en-US" dirty="0" smtClean="0"/>
              <a:t>ot just simple word searches like in Adobe.</a:t>
            </a:r>
            <a:r>
              <a:rPr lang="en-US" altLang="en-US" baseline="0" dirty="0" smtClean="0"/>
              <a:t>  </a:t>
            </a:r>
            <a:r>
              <a:rPr lang="en-US" altLang="en-US" dirty="0" smtClean="0"/>
              <a:t>You can do Boolean searching, synonym searching, fuzzy searching. You’ll see a document</a:t>
            </a:r>
            <a:r>
              <a:rPr lang="en-US" altLang="en-US" baseline="0" dirty="0" smtClean="0"/>
              <a:t> summary of your search terms in the a</a:t>
            </a:r>
            <a:r>
              <a:rPr lang="en-US" altLang="en-US" dirty="0" smtClean="0"/>
              <a:t>rea in blue. It tells you which</a:t>
            </a:r>
            <a:r>
              <a:rPr lang="en-US" altLang="en-US" baseline="0" dirty="0" smtClean="0"/>
              <a:t> pages</a:t>
            </a:r>
            <a:r>
              <a:rPr lang="en-US" altLang="en-US" dirty="0" smtClean="0"/>
              <a:t> your hits occurred on, how many times, and you</a:t>
            </a:r>
            <a:r>
              <a:rPr lang="en-US" altLang="en-US" baseline="0" dirty="0" smtClean="0"/>
              <a:t> can toggle to each document by clicking the links.  </a:t>
            </a:r>
            <a:r>
              <a:rPr lang="en-US" altLang="en-US" dirty="0" smtClean="0"/>
              <a:t>And, through our Tools feature you can do all sorts of reporting. Most common are privilege logs, and production logs,</a:t>
            </a:r>
            <a:r>
              <a:rPr lang="en-US" altLang="en-US" baseline="0" dirty="0" smtClean="0"/>
              <a:t> </a:t>
            </a:r>
            <a:r>
              <a:rPr lang="en-US" altLang="en-US" dirty="0" smtClean="0"/>
              <a:t>you can custom tag for relevancy, tag for privileges, group tag, create your own groups. You have technology-assisted review; 3 ways (1) is email strings, it will pull all of the emails attached (2)near dupe, it groups together like documents important are irrelevant (finds all and omits them.) (3) code and tag and sample set of data, and have the database code the rest of the database based on a sample set. Have 10K, review first 1K, go tag and code the rest of the database based on the rules you just established.</a:t>
            </a:r>
          </a:p>
          <a:p>
            <a:pPr eaLnBrk="1" hangingPunct="1">
              <a:spcBef>
                <a:spcPct val="0"/>
              </a:spcBef>
            </a:pPr>
            <a:endParaRPr lang="en-US" altLang="en-US" dirty="0" smtClean="0"/>
          </a:p>
          <a:p>
            <a:pPr eaLnBrk="1" hangingPunct="1">
              <a:spcBef>
                <a:spcPct val="0"/>
              </a:spcBef>
            </a:pPr>
            <a:r>
              <a:rPr lang="en-US" altLang="en-US" dirty="0" smtClean="0"/>
              <a:t>(((The leader in offering self service, you can control the loading your own data. Saves loading costs, processing costs, ingestion, etc.)))</a:t>
            </a:r>
          </a:p>
          <a:p>
            <a:pPr eaLnBrk="1" hangingPunct="1">
              <a:spcBef>
                <a:spcPct val="0"/>
              </a:spcBef>
            </a:pPr>
            <a:endParaRPr lang="en-US" altLang="en-US" dirty="0" smtClean="0"/>
          </a:p>
          <a:p>
            <a:pPr eaLnBrk="1" hangingPunct="1">
              <a:spcBef>
                <a:spcPct val="0"/>
              </a:spcBef>
            </a:pPr>
            <a:r>
              <a:rPr lang="en-US" altLang="en-US" dirty="0" smtClean="0"/>
              <a:t>Fuzzy searching: Searching for ‘Brian’.. Fuzzy will search for Brian, Bryan, Brain. </a:t>
            </a:r>
          </a:p>
          <a:p>
            <a:pPr eaLnBrk="1" hangingPunct="1">
              <a:spcBef>
                <a:spcPct val="0"/>
              </a:spcBef>
            </a:pPr>
            <a:endParaRPr lang="en-US" altLang="en-US" dirty="0" smtClean="0"/>
          </a:p>
          <a:p>
            <a:pPr eaLnBrk="1" hangingPunct="1">
              <a:spcBef>
                <a:spcPct val="0"/>
              </a:spcBef>
            </a:pPr>
            <a:r>
              <a:rPr lang="en-US" altLang="en-US" dirty="0" smtClean="0"/>
              <a:t>Boolean is a type of </a:t>
            </a:r>
            <a:r>
              <a:rPr lang="en-US" altLang="en-US" dirty="0" smtClean="0">
                <a:hlinkClick r:id="rId3"/>
              </a:rPr>
              <a:t>search</a:t>
            </a:r>
            <a:r>
              <a:rPr lang="en-US" altLang="en-US" dirty="0" smtClean="0"/>
              <a:t> allowing users to combine keywords with operators such as AND, NOT and OR to further produce more relevant results. For example, a Boolean search could be "hotel" AND "New York". This would limit the search results to only those documents containing the two keywords.</a:t>
            </a:r>
          </a:p>
          <a:p>
            <a:pPr eaLnBrk="1" hangingPunct="1">
              <a:spcBef>
                <a:spcPct val="0"/>
              </a:spcBef>
            </a:pPr>
            <a:endParaRPr lang="en-US" altLang="en-US" dirty="0" smtClean="0"/>
          </a:p>
          <a:p>
            <a:r>
              <a:rPr lang="en-US" altLang="en-US" b="1" dirty="0" smtClean="0"/>
              <a:t>We also have a tool called </a:t>
            </a:r>
            <a:r>
              <a:rPr lang="en-US" altLang="en-US" dirty="0" smtClean="0"/>
              <a:t>SelfLoader™, this</a:t>
            </a:r>
            <a:r>
              <a:rPr lang="en-US" altLang="en-US" b="1" dirty="0" smtClean="0"/>
              <a:t> gives you the ability to </a:t>
            </a:r>
            <a:r>
              <a:rPr lang="en-US" altLang="en-US" dirty="0" smtClean="0"/>
              <a:t>load your own data into our tool without paying a loading fee.  So, once you’ve been trained on how to use our tool (free training) then you can go into the system and </a:t>
            </a:r>
          </a:p>
          <a:p>
            <a:r>
              <a:rPr lang="en-US" altLang="en-US" b="1" dirty="0" smtClean="0"/>
              <a:t>Simplified Pricing</a:t>
            </a:r>
            <a:r>
              <a:rPr lang="en-US" altLang="en-US" dirty="0" smtClean="0"/>
              <a:t> with no software to buy, no licensing fees and no user fees</a:t>
            </a:r>
          </a:p>
          <a:p>
            <a:r>
              <a:rPr lang="en-US" altLang="en-US" b="1" dirty="0" smtClean="0"/>
              <a:t>Easy to Use</a:t>
            </a:r>
            <a:r>
              <a:rPr lang="en-US" altLang="en-US" dirty="0" smtClean="0"/>
              <a:t>, requiring minimal or no training</a:t>
            </a:r>
          </a:p>
          <a:p>
            <a:r>
              <a:rPr lang="en-US" altLang="en-US" b="1" dirty="0" smtClean="0"/>
              <a:t>Secure Software &amp; Cloud Hosting</a:t>
            </a:r>
            <a:r>
              <a:rPr lang="en-US" altLang="en-US" dirty="0" smtClean="0"/>
              <a:t> with multiple layers of security including Tier IV Data Center</a:t>
            </a:r>
          </a:p>
          <a:p>
            <a:endParaRPr lang="en-US" dirty="0"/>
          </a:p>
        </p:txBody>
      </p:sp>
      <p:sp>
        <p:nvSpPr>
          <p:cNvPr id="4" name="Slide Number Placeholder 3"/>
          <p:cNvSpPr>
            <a:spLocks noGrp="1"/>
          </p:cNvSpPr>
          <p:nvPr>
            <p:ph type="sldNum" sz="quarter" idx="10"/>
          </p:nvPr>
        </p:nvSpPr>
        <p:spPr/>
        <p:txBody>
          <a:bodyPr/>
          <a:lstStyle/>
          <a:p>
            <a:fld id="{34044ACB-3737-44E8-9A82-99DDA83E095A}" type="slidenum">
              <a:rPr lang="en-US" smtClean="0"/>
              <a:t>17</a:t>
            </a:fld>
            <a:endParaRPr lang="en-US" dirty="0"/>
          </a:p>
        </p:txBody>
      </p:sp>
    </p:spTree>
    <p:extLst>
      <p:ext uri="{BB962C8B-B14F-4D97-AF65-F5344CB8AC3E}">
        <p14:creationId xmlns:p14="http://schemas.microsoft.com/office/powerpoint/2010/main" val="26095849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ltLang="en-US" dirty="0" smtClean="0"/>
              <a:t>This slide shows we’re more than just a software provider.  In addition to being the developer of our own data review tool, OnDemand, we also handle the other services that go along with litigation/trial support, so we are a single source, one-stop shop for all services regarding legal technology.</a:t>
            </a:r>
          </a:p>
          <a:p>
            <a:pPr>
              <a:defRPr/>
            </a:pPr>
            <a:endParaRPr lang="en-US" altLang="en-US" dirty="0" smtClean="0"/>
          </a:p>
          <a:p>
            <a:pPr>
              <a:defRPr/>
            </a:pPr>
            <a:r>
              <a:rPr lang="en-US" dirty="0" smtClean="0"/>
              <a:t>We assist with litigation readiness…if you have a client that doesn’t have the capability to collect data on their own, we can do the data mapping, the custodial interviewing, and gather that data for them.   We do it in a forensically sound manner and we keep track of our collection methods. We’ve even testified in court to the defensibility of our collection.</a:t>
            </a:r>
            <a:endParaRPr lang="en-US" altLang="en-US" dirty="0" smtClean="0"/>
          </a:p>
          <a:p>
            <a:pPr>
              <a:defRPr/>
            </a:pPr>
            <a:endParaRPr lang="en-US" altLang="en-US" dirty="0" smtClean="0"/>
          </a:p>
          <a:p>
            <a:pPr>
              <a:defRPr/>
            </a:pPr>
            <a:r>
              <a:rPr lang="en-US" altLang="en-US" dirty="0" smtClean="0"/>
              <a:t>(Talk on points)</a:t>
            </a:r>
          </a:p>
          <a:p>
            <a:pPr>
              <a:defRPr/>
            </a:pPr>
            <a:endParaRPr lang="en-US" altLang="en-US" dirty="0" smtClean="0"/>
          </a:p>
          <a:p>
            <a:pPr>
              <a:defRPr/>
            </a:pPr>
            <a:r>
              <a:rPr lang="en-US" altLang="en-US" dirty="0" smtClean="0"/>
              <a:t>A lot of law firms end up paying more because they don’t fully understand what their options are, so they go to various sources to handle their eDiscovery needs, and they pay retail prices for those services. The benefits of using CloudNine Discovery are that we give you a competitive advantage by providing full service support all the way from litigation readiness… from document collection all the way to trial support at BETTER prices since we don’t have to outsource anything.</a:t>
            </a:r>
          </a:p>
          <a:p>
            <a:pPr>
              <a:defRPr/>
            </a:pPr>
            <a:endParaRPr lang="en-US" altLang="en-US" dirty="0" smtClean="0"/>
          </a:p>
          <a:p>
            <a:pPr>
              <a:defRPr/>
            </a:pPr>
            <a:r>
              <a:rPr lang="en-US" b="1" dirty="0" smtClean="0"/>
              <a:t>Digital Forensics</a:t>
            </a:r>
          </a:p>
          <a:p>
            <a:pPr>
              <a:defRPr/>
            </a:pPr>
            <a:endParaRPr lang="en-US" b="1" dirty="0" smtClean="0"/>
          </a:p>
          <a:p>
            <a:pPr>
              <a:defRPr/>
            </a:pPr>
            <a:r>
              <a:rPr lang="en-US" dirty="0" smtClean="0"/>
              <a:t>We provide investigative experience combined with the latest digital forensic tools and applications, offering a competitive edge in today’s litigation environment. By offering unparalleled expertise, we work with you to identify, recover, collect, preserve, process, and produce electronic data for use in investigations and litigation.</a:t>
            </a:r>
          </a:p>
          <a:p>
            <a:pPr>
              <a:defRPr/>
            </a:pPr>
            <a:endParaRPr lang="en-US" dirty="0" smtClean="0"/>
          </a:p>
          <a:p>
            <a:pPr>
              <a:defRPr/>
            </a:pPr>
            <a:r>
              <a:rPr lang="en-US" dirty="0" smtClean="0"/>
              <a:t>Our comprehensive set of digital forensics capabilities ensures the highest standards for preserving the integrity of captured data and metadata, maintaining a defensible chain of custody, as well as providing validated results from the forensic analysis process.</a:t>
            </a:r>
          </a:p>
          <a:p>
            <a:pPr>
              <a:defRPr/>
            </a:pPr>
            <a:endParaRPr lang="en-US" altLang="en-US" dirty="0" smtClean="0"/>
          </a:p>
          <a:p>
            <a:pPr marL="285750" indent="-285750">
              <a:buFont typeface="Wingdings" panose="05000000000000000000" pitchFamily="2" charset="2"/>
              <a:buChar char="§"/>
              <a:defRPr/>
            </a:pPr>
            <a:r>
              <a:rPr lang="en-US" dirty="0" smtClean="0"/>
              <a:t>Preservation / Collection of ESI</a:t>
            </a:r>
          </a:p>
          <a:p>
            <a:pPr marL="285750" indent="-285750">
              <a:buFont typeface="Wingdings" panose="05000000000000000000" pitchFamily="2" charset="2"/>
              <a:buChar char="§"/>
              <a:defRPr/>
            </a:pPr>
            <a:r>
              <a:rPr lang="en-US" dirty="0" smtClean="0"/>
              <a:t>Recovery and Analysis of Deleted Files</a:t>
            </a:r>
          </a:p>
          <a:p>
            <a:pPr marL="285750" indent="-285750">
              <a:buFont typeface="Wingdings" panose="05000000000000000000" pitchFamily="2" charset="2"/>
              <a:buChar char="§"/>
              <a:defRPr/>
            </a:pPr>
            <a:r>
              <a:rPr lang="en-US" dirty="0" smtClean="0"/>
              <a:t>Link File / Log File Analysis</a:t>
            </a:r>
          </a:p>
          <a:p>
            <a:pPr marL="285750" indent="-285750">
              <a:buFont typeface="Wingdings" panose="05000000000000000000" pitchFamily="2" charset="2"/>
              <a:buChar char="§"/>
              <a:defRPr/>
            </a:pPr>
            <a:r>
              <a:rPr lang="en-US" dirty="0" smtClean="0"/>
              <a:t>Internet Search and Browsing History Analysis</a:t>
            </a:r>
          </a:p>
          <a:p>
            <a:pPr marL="285750" indent="-285750">
              <a:buFont typeface="Wingdings" panose="05000000000000000000" pitchFamily="2" charset="2"/>
              <a:buChar char="§"/>
              <a:defRPr/>
            </a:pPr>
            <a:r>
              <a:rPr lang="en-US" dirty="0" smtClean="0"/>
              <a:t>Validate findings from other Digital Forensic Service Providers</a:t>
            </a:r>
          </a:p>
          <a:p>
            <a:pPr marL="285750" indent="-285750">
              <a:buFont typeface="Wingdings" panose="05000000000000000000" pitchFamily="2" charset="2"/>
              <a:buChar char="§"/>
              <a:defRPr/>
            </a:pPr>
            <a:r>
              <a:rPr lang="en-US" dirty="0" smtClean="0"/>
              <a:t>Smart-phone, Cell-phone, and Tablet Data Recovery</a:t>
            </a:r>
          </a:p>
          <a:p>
            <a:pPr marL="285750" indent="-285750">
              <a:buFont typeface="Wingdings" panose="05000000000000000000" pitchFamily="2" charset="2"/>
              <a:buChar char="§"/>
              <a:defRPr/>
            </a:pPr>
            <a:r>
              <a:rPr lang="en-US" dirty="0" smtClean="0"/>
              <a:t>Backup Tape Data Extraction</a:t>
            </a:r>
          </a:p>
          <a:p>
            <a:pPr>
              <a:defRPr/>
            </a:pPr>
            <a:endParaRPr lang="en-US" altLang="en-US" dirty="0" smtClean="0"/>
          </a:p>
          <a:p>
            <a:pPr>
              <a:defRPr/>
            </a:pPr>
            <a:r>
              <a:rPr lang="en-US" altLang="en-US" dirty="0" smtClean="0"/>
              <a:t>National Production = With large data collection efforts, we can utilize our affiliates to Project Manage and take care of </a:t>
            </a:r>
            <a:r>
              <a:rPr lang="en-US" altLang="en-US" u="sng" dirty="0" smtClean="0"/>
              <a:t>all</a:t>
            </a:r>
            <a:r>
              <a:rPr lang="en-US" altLang="en-US" dirty="0" smtClean="0"/>
              <a:t> your data collection, processing, large scale scanning projects needs in any city. </a:t>
            </a:r>
          </a:p>
          <a:p>
            <a:pPr>
              <a:defRPr/>
            </a:pPr>
            <a:endParaRPr lang="en-US" altLang="en-US" dirty="0" smtClean="0"/>
          </a:p>
          <a:p>
            <a:pPr>
              <a:defRPr/>
            </a:pPr>
            <a:r>
              <a:rPr lang="en-US" altLang="en-US" dirty="0" smtClean="0"/>
              <a:t>Coding/Indexing = Is when there has been data that been scanned (such as pdfs that have no data to extract), we can capture the detail elements (author, date, RE: line, etc.) and then the data becomes searchable fields.</a:t>
            </a:r>
          </a:p>
          <a:p>
            <a:pPr>
              <a:defRPr/>
            </a:pPr>
            <a:endParaRPr lang="en-US" altLang="en-US" dirty="0" smtClean="0"/>
          </a:p>
          <a:p>
            <a:pPr>
              <a:defRPr/>
            </a:pPr>
            <a:r>
              <a:rPr lang="en-US" altLang="en-US" dirty="0" smtClean="0"/>
              <a:t>Attorney Staffing = We have attorneys internally that are trained to use our tools, and we can contract them out to perform needed services.  Pye Legal Group (Susan Pye) does attorney placement and attorney review.</a:t>
            </a:r>
          </a:p>
          <a:p>
            <a:pPr>
              <a:defRPr/>
            </a:pPr>
            <a:endParaRPr lang="en-US" altLang="en-US" dirty="0" smtClean="0"/>
          </a:p>
          <a:p>
            <a:pPr>
              <a:defRPr/>
            </a:pPr>
            <a:r>
              <a:rPr lang="en-US" b="1" dirty="0" smtClean="0"/>
              <a:t>Hosting</a:t>
            </a:r>
          </a:p>
          <a:p>
            <a:pPr>
              <a:defRPr/>
            </a:pPr>
            <a:endParaRPr lang="en-US" b="1" dirty="0" smtClean="0"/>
          </a:p>
          <a:p>
            <a:pPr>
              <a:defRPr/>
            </a:pPr>
            <a:r>
              <a:rPr lang="en-US" b="1" dirty="0" smtClean="0"/>
              <a:t>Secure. Reliable. Fast. Powerful. </a:t>
            </a:r>
            <a:endParaRPr lang="en-US" dirty="0" smtClean="0"/>
          </a:p>
          <a:p>
            <a:pPr>
              <a:defRPr/>
            </a:pPr>
            <a:r>
              <a:rPr lang="en-US" dirty="0" smtClean="0"/>
              <a:t>Our “Next Generation” hosted document review platforms empower you and your team to quickly and efficiently review your document collection. Regardless of the amount of data whether your review involves electronic data, image production sets, paper, or a combination of all three, our systems can accommodate your content. We will work with you to craft a workflow that best meets the needs of your particular matter.</a:t>
            </a:r>
          </a:p>
          <a:p>
            <a:pPr>
              <a:defRPr/>
            </a:pPr>
            <a:endParaRPr lang="en-US" altLang="en-US" dirty="0" smtClean="0"/>
          </a:p>
          <a:p>
            <a:endParaRPr lang="en-US" dirty="0"/>
          </a:p>
        </p:txBody>
      </p:sp>
      <p:sp>
        <p:nvSpPr>
          <p:cNvPr id="4" name="Slide Number Placeholder 3"/>
          <p:cNvSpPr>
            <a:spLocks noGrp="1"/>
          </p:cNvSpPr>
          <p:nvPr>
            <p:ph type="sldNum" sz="quarter" idx="10"/>
          </p:nvPr>
        </p:nvSpPr>
        <p:spPr/>
        <p:txBody>
          <a:bodyPr/>
          <a:lstStyle/>
          <a:p>
            <a:fld id="{34044ACB-3737-44E8-9A82-99DDA83E095A}" type="slidenum">
              <a:rPr lang="en-US" smtClean="0"/>
              <a:t>18</a:t>
            </a:fld>
            <a:endParaRPr lang="en-US" dirty="0"/>
          </a:p>
        </p:txBody>
      </p:sp>
    </p:spTree>
    <p:extLst>
      <p:ext uri="{BB962C8B-B14F-4D97-AF65-F5344CB8AC3E}">
        <p14:creationId xmlns:p14="http://schemas.microsoft.com/office/powerpoint/2010/main" val="2071589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4044ACB-3737-44E8-9A82-99DDA83E095A}" type="slidenum">
              <a:rPr lang="en-US" smtClean="0"/>
              <a:t>19</a:t>
            </a:fld>
            <a:endParaRPr lang="en-US" dirty="0"/>
          </a:p>
        </p:txBody>
      </p:sp>
    </p:spTree>
    <p:extLst>
      <p:ext uri="{BB962C8B-B14F-4D97-AF65-F5344CB8AC3E}">
        <p14:creationId xmlns:p14="http://schemas.microsoft.com/office/powerpoint/2010/main" val="1069967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smtClean="0"/>
              <a:t>So, two (2) of the most common challenges we hear about impacting law firms</a:t>
            </a:r>
            <a:r>
              <a:rPr lang="en-US" altLang="en-US" baseline="0" dirty="0" smtClean="0"/>
              <a:t>, are related to eDiscovery and the growing data sizes.  We have seen t</a:t>
            </a:r>
            <a:r>
              <a:rPr lang="en-US" altLang="en-US" dirty="0" smtClean="0"/>
              <a:t>hese</a:t>
            </a:r>
            <a:r>
              <a:rPr lang="en-US" altLang="en-US" baseline="0" dirty="0" smtClean="0"/>
              <a:t> challenges make it difficult for </a:t>
            </a:r>
            <a:r>
              <a:rPr lang="en-US" sz="1200" kern="1200" dirty="0" smtClean="0">
                <a:solidFill>
                  <a:schemeClr val="tx1"/>
                </a:solidFill>
                <a:effectLst/>
                <a:latin typeface="+mn-lt"/>
                <a:ea typeface="+mn-ea"/>
                <a:cs typeface="+mn-cs"/>
              </a:rPr>
              <a:t>firms to attract enough clients, increase billings or grow their firm at a fast rate.</a:t>
            </a:r>
            <a:endParaRPr lang="en-US" altLang="en-US" dirty="0" smtClean="0"/>
          </a:p>
          <a:p>
            <a:pPr eaLnBrk="1" hangingPunct="1"/>
            <a:endParaRPr lang="en-US" altLang="en-US" dirty="0" smtClean="0"/>
          </a:p>
          <a:p>
            <a:pPr eaLnBrk="1" hangingPunct="1"/>
            <a:r>
              <a:rPr lang="en-US" altLang="en-US" dirty="0" smtClean="0"/>
              <a:t>Number #1 </a:t>
            </a:r>
            <a:r>
              <a:rPr lang="en-US" altLang="en-US" b="1" dirty="0" smtClean="0"/>
              <a:t>More cases are settling due to discovery costs</a:t>
            </a:r>
            <a:r>
              <a:rPr lang="en-US" altLang="en-US" dirty="0" smtClean="0"/>
              <a:t>. Never before have we seen such an</a:t>
            </a:r>
            <a:r>
              <a:rPr lang="en-US" altLang="en-US" baseline="0" dirty="0" smtClean="0"/>
              <a:t> impact in how clients are approaching litigation.  The costs involved in handling the electronic data even on the small cases can be substantial. </a:t>
            </a:r>
            <a:r>
              <a:rPr lang="en-US" altLang="en-US" dirty="0" smtClean="0"/>
              <a:t>(Review slide point)</a:t>
            </a:r>
          </a:p>
          <a:p>
            <a:pPr eaLnBrk="1" hangingPunct="1"/>
            <a:r>
              <a:rPr lang="en-US" altLang="en-US" dirty="0" smtClean="0"/>
              <a:t> </a:t>
            </a:r>
          </a:p>
          <a:p>
            <a:pPr eaLnBrk="1" hangingPunct="1"/>
            <a:r>
              <a:rPr lang="en-US" altLang="en-US" dirty="0" smtClean="0"/>
              <a:t>Number #2 The </a:t>
            </a:r>
            <a:r>
              <a:rPr lang="en-US" altLang="en-US" b="1" dirty="0" smtClean="0"/>
              <a:t>unpredictable cost</a:t>
            </a:r>
            <a:r>
              <a:rPr lang="en-US" altLang="en-US" b="1" baseline="0" dirty="0" smtClean="0"/>
              <a:t>s are causing clients to be cautious and slower to enter litigation;</a:t>
            </a:r>
            <a:r>
              <a:rPr lang="en-US" altLang="en-US" dirty="0" smtClean="0"/>
              <a:t> we hear from attorneys that’s it’s very difficult to assess what they’re about to spend on Electronic Discovery process on the front end.  We hear repeatedly how hard it is to anticipate total eDiscovery costs, or, getting surprise invoices on the final bill.  We hear constantly that while law firms ARE informed of the pricing guidelines (e.g. price per gig, collection and hosting fees, etc.) they aren’t given the final expected cost.  </a:t>
            </a:r>
          </a:p>
          <a:p>
            <a:pPr eaLnBrk="1" hangingPunct="1"/>
            <a:endParaRPr lang="en-US" alt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Besides these, are there any other business development</a:t>
            </a:r>
            <a:r>
              <a:rPr lang="en-US" altLang="en-US" baseline="0" dirty="0" smtClean="0"/>
              <a:t> </a:t>
            </a:r>
            <a:r>
              <a:rPr lang="en-US" altLang="en-US" dirty="0" smtClean="0"/>
              <a:t>challenges that you are regularly facing? (change slide)</a:t>
            </a:r>
          </a:p>
        </p:txBody>
      </p:sp>
      <p:sp>
        <p:nvSpPr>
          <p:cNvPr id="4" name="Slide Number Placeholder 3"/>
          <p:cNvSpPr>
            <a:spLocks noGrp="1"/>
          </p:cNvSpPr>
          <p:nvPr>
            <p:ph type="sldNum" sz="quarter" idx="10"/>
          </p:nvPr>
        </p:nvSpPr>
        <p:spPr/>
        <p:txBody>
          <a:bodyPr/>
          <a:lstStyle/>
          <a:p>
            <a:fld id="{34044ACB-3737-44E8-9A82-99DDA83E095A}" type="slidenum">
              <a:rPr lang="en-US" smtClean="0"/>
              <a:t>2</a:t>
            </a:fld>
            <a:endParaRPr lang="en-US" dirty="0"/>
          </a:p>
        </p:txBody>
      </p:sp>
    </p:spTree>
    <p:extLst>
      <p:ext uri="{BB962C8B-B14F-4D97-AF65-F5344CB8AC3E}">
        <p14:creationId xmlns:p14="http://schemas.microsoft.com/office/powerpoint/2010/main" val="1069967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4044ACB-3737-44E8-9A82-99DDA83E095A}" type="slidenum">
              <a:rPr lang="en-US" smtClean="0"/>
              <a:t>20</a:t>
            </a:fld>
            <a:endParaRPr lang="en-US" dirty="0"/>
          </a:p>
        </p:txBody>
      </p:sp>
    </p:spTree>
    <p:extLst>
      <p:ext uri="{BB962C8B-B14F-4D97-AF65-F5344CB8AC3E}">
        <p14:creationId xmlns:p14="http://schemas.microsoft.com/office/powerpoint/2010/main" val="10699679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4044ACB-3737-44E8-9A82-99DDA83E095A}" type="slidenum">
              <a:rPr lang="en-US" smtClean="0"/>
              <a:t>21</a:t>
            </a:fld>
            <a:endParaRPr lang="en-US" dirty="0"/>
          </a:p>
        </p:txBody>
      </p:sp>
    </p:spTree>
    <p:extLst>
      <p:ext uri="{BB962C8B-B14F-4D97-AF65-F5344CB8AC3E}">
        <p14:creationId xmlns:p14="http://schemas.microsoft.com/office/powerpoint/2010/main" val="10699679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4044ACB-3737-44E8-9A82-99DDA83E095A}" type="slidenum">
              <a:rPr lang="en-US" smtClean="0"/>
              <a:t>22</a:t>
            </a:fld>
            <a:endParaRPr lang="en-US" dirty="0"/>
          </a:p>
        </p:txBody>
      </p:sp>
    </p:spTree>
    <p:extLst>
      <p:ext uri="{BB962C8B-B14F-4D97-AF65-F5344CB8AC3E}">
        <p14:creationId xmlns:p14="http://schemas.microsoft.com/office/powerpoint/2010/main" val="10699679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Our dedicated </a:t>
            </a:r>
            <a:r>
              <a:rPr lang="en-US" sz="1200" kern="1200" dirty="0" smtClean="0">
                <a:solidFill>
                  <a:schemeClr val="tx1"/>
                </a:solidFill>
                <a:effectLst/>
                <a:latin typeface="+mn-lt"/>
                <a:ea typeface="+mn-ea"/>
                <a:cs typeface="+mn-cs"/>
              </a:rPr>
              <a:t>resources allow small to medium-sized litigation firms compete (change</a:t>
            </a:r>
            <a:r>
              <a:rPr lang="en-US" sz="1200" kern="1200" baseline="0" dirty="0" smtClean="0">
                <a:solidFill>
                  <a:schemeClr val="tx1"/>
                </a:solidFill>
                <a:effectLst/>
                <a:latin typeface="+mn-lt"/>
                <a:ea typeface="+mn-ea"/>
                <a:cs typeface="+mn-cs"/>
              </a:rPr>
              <a:t> slide)</a:t>
            </a:r>
            <a:endParaRPr lang="en-US" sz="1200" kern="1200" dirty="0" smtClean="0">
              <a:solidFill>
                <a:schemeClr val="tx1"/>
              </a:solidFill>
              <a:effectLst/>
              <a:latin typeface="+mn-lt"/>
              <a:ea typeface="+mn-ea"/>
              <a:cs typeface="+mn-cs"/>
            </a:endParaRPr>
          </a:p>
          <a:p>
            <a:endParaRPr lang="en-US" altLang="en-US" dirty="0" smtClean="0"/>
          </a:p>
          <a:p>
            <a:r>
              <a:rPr lang="en-US" altLang="en-US" dirty="0" smtClean="0"/>
              <a:t>People</a:t>
            </a:r>
          </a:p>
          <a:p>
            <a:pPr lvl="1"/>
            <a:r>
              <a:rPr lang="en-US" altLang="en-US" dirty="0" smtClean="0"/>
              <a:t>Skills, knowledge, expertise, availability, etc.</a:t>
            </a:r>
          </a:p>
          <a:p>
            <a:r>
              <a:rPr lang="en-US" altLang="en-US" dirty="0" smtClean="0"/>
              <a:t>Software</a:t>
            </a:r>
          </a:p>
          <a:p>
            <a:pPr lvl="1"/>
            <a:r>
              <a:rPr lang="en-US" altLang="en-US" dirty="0" smtClean="0"/>
              <a:t>This is software that is used for Collection, culling, processing, review, production; </a:t>
            </a:r>
          </a:p>
          <a:p>
            <a:r>
              <a:rPr lang="en-US" altLang="en-US" dirty="0" smtClean="0"/>
              <a:t>Infrastructure</a:t>
            </a:r>
          </a:p>
          <a:p>
            <a:pPr lvl="1"/>
            <a:r>
              <a:rPr lang="en-US" altLang="en-US" dirty="0" smtClean="0"/>
              <a:t>Hardware, bandwidth, security, power, Redundancy for power outages etc.</a:t>
            </a:r>
          </a:p>
          <a:p>
            <a:r>
              <a:rPr lang="en-US" altLang="en-US" dirty="0" smtClean="0"/>
              <a:t>Support</a:t>
            </a:r>
          </a:p>
          <a:p>
            <a:pPr lvl="1"/>
            <a:r>
              <a:rPr lang="en-US" altLang="en-US" dirty="0" smtClean="0"/>
              <a:t>Both technical &amp; administrative, etc.</a:t>
            </a:r>
          </a:p>
          <a:p>
            <a:endParaRPr lang="en-US" dirty="0"/>
          </a:p>
        </p:txBody>
      </p:sp>
      <p:sp>
        <p:nvSpPr>
          <p:cNvPr id="4" name="Slide Number Placeholder 3"/>
          <p:cNvSpPr>
            <a:spLocks noGrp="1"/>
          </p:cNvSpPr>
          <p:nvPr>
            <p:ph type="sldNum" sz="quarter" idx="10"/>
          </p:nvPr>
        </p:nvSpPr>
        <p:spPr/>
        <p:txBody>
          <a:bodyPr/>
          <a:lstStyle/>
          <a:p>
            <a:fld id="{34044ACB-3737-44E8-9A82-99DDA83E095A}" type="slidenum">
              <a:rPr lang="en-US" smtClean="0"/>
              <a:t>23</a:t>
            </a:fld>
            <a:endParaRPr lang="en-US" dirty="0"/>
          </a:p>
        </p:txBody>
      </p:sp>
    </p:spTree>
    <p:extLst>
      <p:ext uri="{BB962C8B-B14F-4D97-AF65-F5344CB8AC3E}">
        <p14:creationId xmlns:p14="http://schemas.microsoft.com/office/powerpoint/2010/main" val="30414372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So,</a:t>
            </a:r>
            <a:r>
              <a:rPr lang="en-US" altLang="en-US" baseline="0" dirty="0" smtClean="0"/>
              <a:t> o</a:t>
            </a:r>
            <a:r>
              <a:rPr lang="en-US" altLang="en-US" dirty="0" smtClean="0"/>
              <a:t>ur v</a:t>
            </a:r>
            <a:r>
              <a:rPr lang="en-US" sz="1200" kern="1200" dirty="0" smtClean="0">
                <a:solidFill>
                  <a:schemeClr val="tx1"/>
                </a:solidFill>
                <a:effectLst/>
                <a:latin typeface="+mn-lt"/>
                <a:ea typeface="+mn-ea"/>
                <a:cs typeface="+mn-cs"/>
              </a:rPr>
              <a:t>irtual</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resources allow small to medium-sized litigation firms compete with</a:t>
            </a:r>
            <a:r>
              <a:rPr lang="en-US" sz="1200" kern="1200" baseline="0" dirty="0" smtClean="0">
                <a:solidFill>
                  <a:schemeClr val="tx1"/>
                </a:solidFill>
                <a:effectLst/>
                <a:latin typeface="+mn-lt"/>
                <a:ea typeface="+mn-ea"/>
                <a:cs typeface="+mn-cs"/>
              </a:rPr>
              <a:t> larger firms f</a:t>
            </a:r>
            <a:r>
              <a:rPr lang="en-US" sz="1200" kern="1200" dirty="0" smtClean="0">
                <a:solidFill>
                  <a:schemeClr val="tx1"/>
                </a:solidFill>
                <a:effectLst/>
                <a:latin typeface="+mn-lt"/>
                <a:ea typeface="+mn-ea"/>
                <a:cs typeface="+mn-cs"/>
              </a:rPr>
              <a:t>or a fraction of the cost of what big firms spend on personnel &amp; technology.  We've created the</a:t>
            </a:r>
            <a:r>
              <a:rPr lang="en-US" sz="1200" b="1" kern="1200" dirty="0" smtClean="0">
                <a:solidFill>
                  <a:schemeClr val="tx1"/>
                </a:solidFill>
                <a:effectLst/>
                <a:latin typeface="+mn-lt"/>
                <a:ea typeface="+mn-ea"/>
                <a:cs typeface="+mn-cs"/>
              </a:rPr>
              <a:t> Virtual BIG Firm</a:t>
            </a:r>
            <a:r>
              <a:rPr lang="en-US" sz="1200" kern="1200" dirty="0" smtClean="0">
                <a:solidFill>
                  <a:schemeClr val="tx1"/>
                </a:solidFill>
                <a:effectLst/>
                <a:latin typeface="+mn-lt"/>
                <a:ea typeface="+mn-ea"/>
                <a:cs typeface="+mn-cs"/>
              </a:rPr>
              <a:t>™ program solution</a:t>
            </a:r>
            <a:r>
              <a:rPr lang="en-US" sz="1200" kern="1200" baseline="0" dirty="0" smtClean="0">
                <a:solidFill>
                  <a:schemeClr val="tx1"/>
                </a:solidFill>
                <a:effectLst/>
                <a:latin typeface="+mn-lt"/>
                <a:ea typeface="+mn-ea"/>
                <a:cs typeface="+mn-cs"/>
              </a:rPr>
              <a:t> to help our clients attract </a:t>
            </a:r>
            <a:r>
              <a:rPr lang="en-US" sz="1200" kern="1200" dirty="0" smtClean="0">
                <a:solidFill>
                  <a:schemeClr val="tx1"/>
                </a:solidFill>
                <a:effectLst/>
                <a:latin typeface="+mn-lt"/>
                <a:ea typeface="+mn-ea"/>
                <a:cs typeface="+mn-cs"/>
              </a:rPr>
              <a:t>more business, increase their billings and grow their firm at a faster rate using cloud-based resources.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solidFill>
                  <a:srgbClr val="FF0000"/>
                </a:solidFill>
              </a:rPr>
              <a:t>With our Virtual BIG Firm</a:t>
            </a:r>
            <a:r>
              <a:rPr lang="en-US" altLang="en-US" baseline="0" dirty="0" smtClean="0">
                <a:solidFill>
                  <a:srgbClr val="FF0000"/>
                </a:solidFill>
              </a:rPr>
              <a:t> solution, we can,</a:t>
            </a:r>
            <a:r>
              <a:rPr lang="en-US" altLang="en-US" dirty="0" smtClean="0">
                <a:solidFill>
                  <a:srgbClr val="FF0000"/>
                </a:solidFill>
              </a:rPr>
              <a:t> </a:t>
            </a:r>
            <a:r>
              <a:rPr lang="en-US" sz="1200" kern="1200" baseline="0" dirty="0" smtClean="0">
                <a:solidFill>
                  <a:schemeClr val="tx1"/>
                </a:solidFill>
                <a:effectLst/>
                <a:latin typeface="+mn-lt"/>
                <a:ea typeface="+mn-ea"/>
                <a:cs typeface="+mn-cs"/>
              </a:rPr>
              <a:t>help our clients attract </a:t>
            </a:r>
            <a:r>
              <a:rPr lang="en-US" sz="1200" kern="1200" dirty="0" smtClean="0">
                <a:solidFill>
                  <a:schemeClr val="tx1"/>
                </a:solidFill>
                <a:effectLst/>
                <a:latin typeface="+mn-lt"/>
                <a:ea typeface="+mn-ea"/>
                <a:cs typeface="+mn-cs"/>
              </a:rPr>
              <a:t>more business, increase their billings and grow their firm at a faster rate using </a:t>
            </a:r>
            <a:r>
              <a:rPr lang="en-US" altLang="en-US" dirty="0" smtClean="0">
                <a:solidFill>
                  <a:srgbClr val="FF0000"/>
                </a:solidFill>
              </a:rPr>
              <a:t>cloud-based software and computer servers, and we provide FREE technical support and project support for the administrative, support needs. </a:t>
            </a:r>
          </a:p>
          <a:p>
            <a:endParaRPr lang="en-US" altLang="en-US" dirty="0" smtClean="0">
              <a:solidFill>
                <a:srgbClr val="FF0000"/>
              </a:solidFill>
            </a:endParaRPr>
          </a:p>
          <a:p>
            <a:r>
              <a:rPr lang="en-US" altLang="en-US" dirty="0" smtClean="0"/>
              <a:t>And, of course, developing your own in-house capabilities is </a:t>
            </a:r>
            <a:r>
              <a:rPr lang="en-US" altLang="en-US" b="1" u="sng" dirty="0" smtClean="0"/>
              <a:t>expensive</a:t>
            </a:r>
            <a:r>
              <a:rPr lang="en-US" altLang="en-US" dirty="0" smtClean="0"/>
              <a:t>.  There is hardware and software costs including servers, internet routers and switches, operating system software, application software, data storage drives and backup hardware and software.  Data Center hardware costs alone for a typical data center configuration with one server rack including redundant bandwidth and redundant power is at least </a:t>
            </a:r>
            <a:r>
              <a:rPr lang="en-US" altLang="en-US" b="1" dirty="0" smtClean="0"/>
              <a:t>$3,000</a:t>
            </a:r>
            <a:r>
              <a:rPr lang="en-US" altLang="en-US" dirty="0" smtClean="0"/>
              <a:t> to </a:t>
            </a:r>
            <a:r>
              <a:rPr lang="en-US" altLang="en-US" b="1" dirty="0" smtClean="0"/>
              <a:t>$4,000</a:t>
            </a:r>
            <a:r>
              <a:rPr lang="en-US" altLang="en-US" dirty="0" smtClean="0"/>
              <a:t> per month.  This does not include other costs, such as operating system software or personnel costs. </a:t>
            </a:r>
          </a:p>
          <a:p>
            <a:endParaRPr lang="en-US" altLang="en-US" dirty="0" smtClean="0">
              <a:solidFill>
                <a:srgbClr val="FF0000"/>
              </a:solidFill>
            </a:endParaRPr>
          </a:p>
          <a:p>
            <a:r>
              <a:rPr lang="en-US" altLang="en-US" dirty="0" smtClean="0">
                <a:solidFill>
                  <a:srgbClr val="FF0000"/>
                </a:solidFill>
              </a:rPr>
              <a:t>This allows (smaller, mid-sized firms) (you) to compete with larger firms that do have these resources. </a:t>
            </a:r>
          </a:p>
          <a:p>
            <a:endParaRPr lang="en-US" altLang="en-US" dirty="0" smtClean="0">
              <a:solidFill>
                <a:srgbClr val="FF0000"/>
              </a:solidFill>
            </a:endParaRPr>
          </a:p>
          <a:p>
            <a:r>
              <a:rPr lang="en-US" altLang="en-US" dirty="0" smtClean="0">
                <a:solidFill>
                  <a:srgbClr val="FF0000"/>
                </a:solidFill>
              </a:rPr>
              <a:t>Now, think of the companies out there that have to update their computers, or servers, just to keep track of software upgrades or updates. It’s bad enough we have to change Operating Systems in our personal computers, right, and there can also be some potential down-time. All of our updates regarding software AND hardware are automatic and they happen in real-time, so there’s no disruption to your service at any time. </a:t>
            </a:r>
          </a:p>
          <a:p>
            <a:endParaRPr lang="en-US" altLang="en-US" dirty="0" smtClean="0">
              <a:solidFill>
                <a:srgbClr val="FF0000"/>
              </a:solidFill>
            </a:endParaRPr>
          </a:p>
          <a:p>
            <a:r>
              <a:rPr lang="en-US" altLang="en-US" dirty="0" smtClean="0">
                <a:solidFill>
                  <a:srgbClr val="FF0000"/>
                </a:solidFill>
              </a:rPr>
              <a:t>We handle all infrastructure upgrades, so you don’t have to, ever. Regarding the administrative support, our lead project manager is a former paralegal, and litigation support manager, that provides the needed guidance/support and who can train a lawyer how to use our software in about 25-30 minutes. </a:t>
            </a:r>
            <a:endParaRPr lang="en-US" altLang="en-US" dirty="0" smtClean="0"/>
          </a:p>
          <a:p>
            <a:endParaRPr lang="en-US" altLang="en-US" dirty="0" smtClean="0"/>
          </a:p>
          <a:p>
            <a:r>
              <a:rPr lang="en-US" altLang="en-US" dirty="0" smtClean="0"/>
              <a:t>Why do you want to keep wasting time/money on buying computer stuff, hard drives, hardware, software, etc. that all wears out?  We save you money from having to do this, and help free up your time, so you can practice law.</a:t>
            </a:r>
          </a:p>
          <a:p>
            <a:endParaRPr lang="en-US" altLang="en-US" dirty="0" smtClean="0"/>
          </a:p>
          <a:p>
            <a:r>
              <a:rPr lang="en-US" altLang="en-US" dirty="0" smtClean="0"/>
              <a:t>By using cloud-based virtual resources, law firms that are small to mid-sized can attract more clients, increase billings and grow their firm at a faster rate.  </a:t>
            </a:r>
          </a:p>
          <a:p>
            <a:endParaRPr lang="en-US" altLang="en-US" dirty="0" smtClean="0"/>
          </a:p>
          <a:p>
            <a:r>
              <a:rPr lang="en-US" altLang="en-US" dirty="0" smtClean="0"/>
              <a:t>So, we’re providing virtual resources to firms who want to compete on the same level as big firms, and for at a fraction of what big firms spend on personnel &amp; technology.  Everything is in the cloud.</a:t>
            </a:r>
          </a:p>
          <a:p>
            <a:endParaRPr lang="en-US" altLang="en-US" dirty="0" smtClean="0"/>
          </a:p>
          <a:p>
            <a:r>
              <a:rPr lang="en-US" altLang="en-US" dirty="0" smtClean="0">
                <a:solidFill>
                  <a:srgbClr val="FF0000"/>
                </a:solidFill>
              </a:rPr>
              <a:t>Large law firms typically don’t have these constraints.  They have many people to throw at a case, they have plenty of people with software licenses, they have more capital to purchase internal infrastructure and bandwidth, upgraded on a regular basis, and they usually have a large team or dept. for tech/admin support.</a:t>
            </a:r>
          </a:p>
          <a:p>
            <a:endParaRPr lang="en-US" altLang="en-US" dirty="0" smtClean="0">
              <a:solidFill>
                <a:srgbClr val="FF0000"/>
              </a:solidFill>
            </a:endParaRPr>
          </a:p>
          <a:p>
            <a:r>
              <a:rPr lang="en-US" altLang="en-US" dirty="0" smtClean="0">
                <a:solidFill>
                  <a:srgbClr val="FF0000"/>
                </a:solidFill>
              </a:rPr>
              <a:t>Now the downside to this is they that they have to continually maintain these things, etc. (Blockbuster or Netflix) purchase multiple software licenses for their attorneys that litigate, they have their internal infrastructure upgraded on a regular basis, and they usually have plenty of administrative support AND technical support that they sometimes have to pay for at an additional costs. And, as technology / software advancements increases it becomes necessary for their tech support team to stay educated and up-to-date on all the advancements out there which means more time/money spent. </a:t>
            </a:r>
            <a:r>
              <a:rPr lang="en-US" altLang="en-US" dirty="0" smtClean="0"/>
              <a:t>These personnel costs include IT resources for the network and technical support for the applications.</a:t>
            </a:r>
          </a:p>
          <a:p>
            <a:endParaRPr lang="en-US" altLang="en-US" dirty="0" smtClean="0">
              <a:solidFill>
                <a:srgbClr val="FF0000"/>
              </a:solidFill>
            </a:endParaRPr>
          </a:p>
          <a:p>
            <a:r>
              <a:rPr lang="en-US" altLang="en-US" dirty="0" smtClean="0"/>
              <a:t>And, of course, developing your own in-house capabilities is </a:t>
            </a:r>
            <a:r>
              <a:rPr lang="en-US" altLang="en-US" b="1" u="sng" dirty="0" smtClean="0"/>
              <a:t>expensive</a:t>
            </a:r>
            <a:r>
              <a:rPr lang="en-US" altLang="en-US" dirty="0" smtClean="0"/>
              <a:t>.  There is hardware and software costs including servers, internet routers and switches, operating system software, application software, data storage drives and backup hardware and software.  Data Center hardware costs alone for a typical data center configuration with one server rack including redundant bandwidth and redundant power is at least </a:t>
            </a:r>
            <a:r>
              <a:rPr lang="en-US" altLang="en-US" b="1" dirty="0" smtClean="0"/>
              <a:t>$3,000</a:t>
            </a:r>
            <a:r>
              <a:rPr lang="en-US" altLang="en-US" dirty="0" smtClean="0"/>
              <a:t> to </a:t>
            </a:r>
            <a:r>
              <a:rPr lang="en-US" altLang="en-US" b="1" dirty="0" smtClean="0"/>
              <a:t>$4,000</a:t>
            </a:r>
            <a:r>
              <a:rPr lang="en-US" altLang="en-US" dirty="0" smtClean="0"/>
              <a:t> per month.  This does not include other costs, such as operating system software or personnel costs. </a:t>
            </a:r>
          </a:p>
          <a:p>
            <a:endParaRPr lang="en-US" altLang="en-US" dirty="0" smtClean="0"/>
          </a:p>
          <a:p>
            <a:r>
              <a:rPr lang="en-US" altLang="en-US" dirty="0" smtClean="0"/>
              <a:t>Our data is more secure than it is in your office.</a:t>
            </a:r>
          </a:p>
          <a:p>
            <a:endParaRPr lang="en-US" altLang="en-US" dirty="0" smtClean="0"/>
          </a:p>
          <a:p>
            <a:endParaRPr lang="en-US" altLang="en-US" dirty="0" smtClean="0"/>
          </a:p>
          <a:p>
            <a:endParaRPr lang="en-US" dirty="0"/>
          </a:p>
        </p:txBody>
      </p:sp>
      <p:sp>
        <p:nvSpPr>
          <p:cNvPr id="4" name="Slide Number Placeholder 3"/>
          <p:cNvSpPr>
            <a:spLocks noGrp="1"/>
          </p:cNvSpPr>
          <p:nvPr>
            <p:ph type="sldNum" sz="quarter" idx="10"/>
          </p:nvPr>
        </p:nvSpPr>
        <p:spPr/>
        <p:txBody>
          <a:bodyPr/>
          <a:lstStyle/>
          <a:p>
            <a:fld id="{34044ACB-3737-44E8-9A82-99DDA83E095A}" type="slidenum">
              <a:rPr lang="en-US" smtClean="0"/>
              <a:t>24</a:t>
            </a:fld>
            <a:endParaRPr lang="en-US" dirty="0"/>
          </a:p>
        </p:txBody>
      </p:sp>
    </p:spTree>
    <p:extLst>
      <p:ext uri="{BB962C8B-B14F-4D97-AF65-F5344CB8AC3E}">
        <p14:creationId xmlns:p14="http://schemas.microsoft.com/office/powerpoint/2010/main" val="22989627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with</a:t>
            </a:r>
            <a:r>
              <a:rPr lang="en-US" sz="1200" kern="1200" baseline="0" dirty="0" smtClean="0">
                <a:solidFill>
                  <a:schemeClr val="tx1"/>
                </a:solidFill>
                <a:effectLst/>
                <a:latin typeface="+mn-lt"/>
                <a:ea typeface="+mn-ea"/>
                <a:cs typeface="+mn-cs"/>
              </a:rPr>
              <a:t> larger firms f</a:t>
            </a:r>
            <a:r>
              <a:rPr lang="en-US" sz="1200" kern="1200" dirty="0" smtClean="0">
                <a:solidFill>
                  <a:schemeClr val="tx1"/>
                </a:solidFill>
                <a:effectLst/>
                <a:latin typeface="+mn-lt"/>
                <a:ea typeface="+mn-ea"/>
                <a:cs typeface="+mn-cs"/>
              </a:rPr>
              <a:t>or a fraction of the cost of what big firms spend on personnel,</a:t>
            </a:r>
            <a:r>
              <a:rPr lang="en-US" sz="1200" kern="1200" baseline="0" dirty="0" smtClean="0">
                <a:solidFill>
                  <a:schemeClr val="tx1"/>
                </a:solidFill>
                <a:effectLst/>
                <a:latin typeface="+mn-lt"/>
                <a:ea typeface="+mn-ea"/>
                <a:cs typeface="+mn-cs"/>
              </a:rPr>
              <a:t> software and</a:t>
            </a:r>
            <a:r>
              <a:rPr lang="en-US" sz="1200" kern="1200" dirty="0" smtClean="0">
                <a:solidFill>
                  <a:schemeClr val="tx1"/>
                </a:solidFill>
                <a:effectLst/>
                <a:latin typeface="+mn-lt"/>
                <a:ea typeface="+mn-ea"/>
                <a:cs typeface="+mn-cs"/>
              </a:rPr>
              <a:t> technology.</a:t>
            </a:r>
          </a:p>
          <a:p>
            <a:endParaRPr lang="en-US" altLang="en-US" sz="1200" kern="1200" dirty="0" smtClean="0">
              <a:solidFill>
                <a:schemeClr val="tx1"/>
              </a:solidFill>
              <a:effectLst/>
              <a:latin typeface="+mn-lt"/>
              <a:ea typeface="+mn-ea"/>
              <a:cs typeface="+mn-cs"/>
            </a:endParaRPr>
          </a:p>
          <a:p>
            <a:endParaRPr lang="en-US" altLang="en-US" dirty="0" smtClean="0">
              <a:solidFill>
                <a:srgbClr val="FF0000"/>
              </a:solidFill>
            </a:endParaRPr>
          </a:p>
          <a:p>
            <a:r>
              <a:rPr lang="en-US" altLang="en-US" dirty="0" smtClean="0">
                <a:solidFill>
                  <a:srgbClr val="FF0000"/>
                </a:solidFill>
              </a:rPr>
              <a:t>Large law firms typically don’t have these constraints.  They have many people to throw at a case, they have plenty of people with software licenses, they have more capital to purchase internal infrastructure and bandwidth, upgraded on a regular basis, and they usually have a large team or dept. for tech/admin support.</a:t>
            </a:r>
          </a:p>
          <a:p>
            <a:endParaRPr lang="en-US" altLang="en-US" dirty="0" smtClean="0">
              <a:solidFill>
                <a:srgbClr val="FF0000"/>
              </a:solidFill>
            </a:endParaRPr>
          </a:p>
          <a:p>
            <a:r>
              <a:rPr lang="en-US" altLang="en-US" dirty="0" smtClean="0">
                <a:solidFill>
                  <a:srgbClr val="FF0000"/>
                </a:solidFill>
              </a:rPr>
              <a:t>Now the downside to this is they that they have to continually maintain these things, etc. (Blockbuster or Netflix) purchase multiple software licenses for their attorneys that litigate, they have their internal infrastructure upgraded on a regular basis, and they usually have plenty of administrative support AND technical support that they sometimes have to pay for at an additional costs. And, as technology / software advancements increases it becomes necessary for their tech support team to stay educated and up-to-date on all the advancements out there which means more time/money spent. </a:t>
            </a:r>
            <a:r>
              <a:rPr lang="en-US" altLang="en-US" dirty="0" smtClean="0"/>
              <a:t>These personnel costs include IT resources for the network and technical support for the applications.</a:t>
            </a:r>
          </a:p>
          <a:p>
            <a:endParaRPr lang="en-US" altLang="en-US" dirty="0" smtClean="0">
              <a:solidFill>
                <a:srgbClr val="FF0000"/>
              </a:solidFill>
            </a:endParaRPr>
          </a:p>
          <a:p>
            <a:endParaRPr lang="en-US" altLang="en-US" dirty="0" smtClean="0"/>
          </a:p>
          <a:p>
            <a:r>
              <a:rPr lang="en-US" altLang="en-US" dirty="0" smtClean="0"/>
              <a:t>Our data is more secure than it is in your office.</a:t>
            </a:r>
          </a:p>
          <a:p>
            <a:endParaRPr lang="en-US" dirty="0"/>
          </a:p>
        </p:txBody>
      </p:sp>
      <p:sp>
        <p:nvSpPr>
          <p:cNvPr id="4" name="Slide Number Placeholder 3"/>
          <p:cNvSpPr>
            <a:spLocks noGrp="1"/>
          </p:cNvSpPr>
          <p:nvPr>
            <p:ph type="sldNum" sz="quarter" idx="10"/>
          </p:nvPr>
        </p:nvSpPr>
        <p:spPr/>
        <p:txBody>
          <a:bodyPr/>
          <a:lstStyle/>
          <a:p>
            <a:fld id="{34044ACB-3737-44E8-9A82-99DDA83E095A}" type="slidenum">
              <a:rPr lang="en-US" smtClean="0"/>
              <a:t>25</a:t>
            </a:fld>
            <a:endParaRPr lang="en-US" dirty="0"/>
          </a:p>
        </p:txBody>
      </p:sp>
    </p:spTree>
    <p:extLst>
      <p:ext uri="{BB962C8B-B14F-4D97-AF65-F5344CB8AC3E}">
        <p14:creationId xmlns:p14="http://schemas.microsoft.com/office/powerpoint/2010/main" val="3041437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044ACB-3737-44E8-9A82-99DDA83E095A}" type="slidenum">
              <a:rPr lang="en-US" smtClean="0"/>
              <a:t>3</a:t>
            </a:fld>
            <a:endParaRPr lang="en-US" dirty="0"/>
          </a:p>
        </p:txBody>
      </p:sp>
    </p:spTree>
    <p:extLst>
      <p:ext uri="{BB962C8B-B14F-4D97-AF65-F5344CB8AC3E}">
        <p14:creationId xmlns:p14="http://schemas.microsoft.com/office/powerpoint/2010/main" val="30414372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34044ACB-3737-44E8-9A82-99DDA83E095A}" type="slidenum">
              <a:rPr lang="en-US" smtClean="0"/>
              <a:t>4</a:t>
            </a:fld>
            <a:endParaRPr lang="en-US" dirty="0"/>
          </a:p>
        </p:txBody>
      </p:sp>
    </p:spTree>
    <p:extLst>
      <p:ext uri="{BB962C8B-B14F-4D97-AF65-F5344CB8AC3E}">
        <p14:creationId xmlns:p14="http://schemas.microsoft.com/office/powerpoint/2010/main" val="3041437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buFont typeface="Arial" charset="0"/>
              <a:buNone/>
              <a:defRPr/>
            </a:pPr>
            <a:r>
              <a:rPr lang="en-US" altLang="en-US" sz="1400" b="0" dirty="0" smtClean="0">
                <a:latin typeface="Arial" panose="020B0604020202020204" pitchFamily="34" charset="0"/>
                <a:cs typeface="Arial" panose="020B0604020202020204" pitchFamily="34" charset="0"/>
              </a:rPr>
              <a:t>So here is how we help</a:t>
            </a:r>
            <a:r>
              <a:rPr lang="en-US" altLang="en-US" sz="1400" b="0" baseline="0" dirty="0" smtClean="0">
                <a:latin typeface="Arial" panose="020B0604020202020204" pitchFamily="34" charset="0"/>
                <a:cs typeface="Arial" panose="020B0604020202020204" pitchFamily="34" charset="0"/>
              </a:rPr>
              <a:t> our clients </a:t>
            </a:r>
            <a:r>
              <a:rPr lang="en-US" altLang="en-US" sz="1400" b="0" dirty="0" smtClean="0">
                <a:latin typeface="Arial" panose="020B0604020202020204" pitchFamily="34" charset="0"/>
                <a:cs typeface="Arial" panose="020B0604020202020204" pitchFamily="34" charset="0"/>
              </a:rPr>
              <a:t>deal with those challenges:</a:t>
            </a:r>
          </a:p>
          <a:p>
            <a:pPr>
              <a:spcBef>
                <a:spcPct val="0"/>
              </a:spcBef>
              <a:buFont typeface="Arial" charset="0"/>
              <a:buNone/>
              <a:defRPr/>
            </a:pPr>
            <a:endParaRPr lang="en-US" altLang="en-US" sz="1400" b="0" dirty="0" smtClean="0">
              <a:latin typeface="Arial" panose="020B0604020202020204" pitchFamily="34" charset="0"/>
              <a:cs typeface="Arial" panose="020B0604020202020204" pitchFamily="34" charset="0"/>
            </a:endParaRPr>
          </a:p>
          <a:p>
            <a:pPr>
              <a:spcBef>
                <a:spcPct val="0"/>
              </a:spcBef>
              <a:buFont typeface="Arial" charset="0"/>
              <a:buNone/>
              <a:defRPr/>
            </a:pPr>
            <a:r>
              <a:rPr lang="en-US" altLang="en-US" sz="1400" b="0" dirty="0" smtClean="0">
                <a:latin typeface="Arial" panose="020B0604020202020204" pitchFamily="34" charset="0"/>
                <a:cs typeface="Arial" panose="020B0604020202020204" pitchFamily="34" charset="0"/>
              </a:rPr>
              <a:t>First</a:t>
            </a:r>
            <a:r>
              <a:rPr lang="en-US" altLang="en-US" sz="1400" b="0" baseline="0" dirty="0" smtClean="0">
                <a:latin typeface="Arial" panose="020B0604020202020204" pitchFamily="34" charset="0"/>
                <a:cs typeface="Arial" panose="020B0604020202020204" pitchFamily="34" charset="0"/>
              </a:rPr>
              <a:t> we help </a:t>
            </a:r>
            <a:r>
              <a:rPr lang="en-US" altLang="en-US" sz="1400" b="0" dirty="0" smtClean="0">
                <a:latin typeface="Arial" panose="020B0604020202020204" pitchFamily="34" charset="0"/>
                <a:cs typeface="Arial" panose="020B0604020202020204" pitchFamily="34" charset="0"/>
              </a:rPr>
              <a:t>Reduce the Costs Associated with Discovery</a:t>
            </a:r>
          </a:p>
          <a:p>
            <a:pPr>
              <a:spcBef>
                <a:spcPct val="0"/>
              </a:spcBef>
              <a:buFont typeface="Arial" charset="0"/>
              <a:buNone/>
              <a:defRPr/>
            </a:pPr>
            <a:r>
              <a:rPr lang="en-US" altLang="en-US" sz="1400" b="0" dirty="0" smtClean="0">
                <a:latin typeface="Arial" panose="020B0604020202020204" pitchFamily="34" charset="0"/>
                <a:cs typeface="Arial" panose="020B0604020202020204" pitchFamily="34" charset="0"/>
              </a:rPr>
              <a:t>We do that by</a:t>
            </a:r>
            <a:r>
              <a:rPr lang="en-US" altLang="en-US" sz="1400" b="0" baseline="0" dirty="0" smtClean="0">
                <a:latin typeface="Arial" panose="020B0604020202020204" pitchFamily="34" charset="0"/>
                <a:cs typeface="Arial" panose="020B0604020202020204" pitchFamily="34" charset="0"/>
              </a:rPr>
              <a:t> helping you r</a:t>
            </a:r>
            <a:r>
              <a:rPr lang="en-US" altLang="en-US" sz="1400" b="0" dirty="0" smtClean="0">
                <a:latin typeface="Arial" panose="020B0604020202020204" pitchFamily="34" charset="0"/>
                <a:cs typeface="Arial" panose="020B0604020202020204" pitchFamily="34" charset="0"/>
              </a:rPr>
              <a:t>educe the Volume of Data with things like: Targeted Collections (both local and remote with software), Selective Processing of</a:t>
            </a:r>
            <a:r>
              <a:rPr lang="en-US" altLang="en-US" sz="1400" b="0" baseline="0" dirty="0" smtClean="0">
                <a:latin typeface="Arial" panose="020B0604020202020204" pitchFamily="34" charset="0"/>
                <a:cs typeface="Arial" panose="020B0604020202020204" pitchFamily="34" charset="0"/>
              </a:rPr>
              <a:t> select folders, </a:t>
            </a:r>
            <a:r>
              <a:rPr lang="en-US" altLang="en-US" sz="1400" b="0" dirty="0" smtClean="0">
                <a:latin typeface="Arial" panose="020B0604020202020204" pitchFamily="34" charset="0"/>
                <a:cs typeface="Arial" panose="020B0604020202020204" pitchFamily="34" charset="0"/>
              </a:rPr>
              <a:t>Adjustable Filtering / Culling that allows you to try different filters</a:t>
            </a:r>
            <a:r>
              <a:rPr lang="en-US" altLang="en-US" sz="1400" b="0" baseline="0" dirty="0" smtClean="0">
                <a:latin typeface="Arial" panose="020B0604020202020204" pitchFamily="34" charset="0"/>
                <a:cs typeface="Arial" panose="020B0604020202020204" pitchFamily="34" charset="0"/>
              </a:rPr>
              <a:t> to see the impact on data size reductions.</a:t>
            </a:r>
          </a:p>
          <a:p>
            <a:pPr>
              <a:spcBef>
                <a:spcPct val="0"/>
              </a:spcBef>
              <a:buFont typeface="Arial" charset="0"/>
              <a:buNone/>
              <a:defRPr/>
            </a:pPr>
            <a:endParaRPr lang="en-US" altLang="en-US" sz="1400" b="0" baseline="0" dirty="0" smtClean="0">
              <a:latin typeface="Arial" panose="020B0604020202020204" pitchFamily="34" charset="0"/>
              <a:cs typeface="Arial" panose="020B0604020202020204" pitchFamily="34" charset="0"/>
            </a:endParaRPr>
          </a:p>
          <a:p>
            <a:pPr>
              <a:spcBef>
                <a:spcPct val="0"/>
              </a:spcBef>
              <a:buFont typeface="Arial" charset="0"/>
              <a:buNone/>
              <a:defRPr/>
            </a:pPr>
            <a:r>
              <a:rPr lang="en-US" altLang="en-US" sz="1400" b="0" baseline="0" dirty="0" smtClean="0">
                <a:latin typeface="Arial" panose="020B0604020202020204" pitchFamily="34" charset="0"/>
                <a:cs typeface="Arial" panose="020B0604020202020204" pitchFamily="34" charset="0"/>
              </a:rPr>
              <a:t>We also have </a:t>
            </a:r>
            <a:r>
              <a:rPr lang="en-US" altLang="en-US" sz="1400" b="0" dirty="0" smtClean="0">
                <a:latin typeface="Arial" panose="020B0604020202020204" pitchFamily="34" charset="0"/>
                <a:cs typeface="Arial" panose="020B0604020202020204" pitchFamily="34" charset="0"/>
              </a:rPr>
              <a:t>All Inclusive Pricing for Processing &amp; Production so you don’t have to worry about additional processing</a:t>
            </a:r>
            <a:r>
              <a:rPr lang="en-US" altLang="en-US" sz="1400" b="0" baseline="0" dirty="0" smtClean="0">
                <a:latin typeface="Arial" panose="020B0604020202020204" pitchFamily="34" charset="0"/>
                <a:cs typeface="Arial" panose="020B0604020202020204" pitchFamily="34" charset="0"/>
              </a:rPr>
              <a:t> fees or your client getting nickeled and dimed for every little option.  For one low price we included processing,</a:t>
            </a:r>
            <a:r>
              <a:rPr lang="en-US" altLang="en-US" sz="1400" b="0" dirty="0" smtClean="0">
                <a:latin typeface="Arial" panose="020B0604020202020204" pitchFamily="34" charset="0"/>
                <a:cs typeface="Arial" panose="020B0604020202020204" pitchFamily="34" charset="0"/>
              </a:rPr>
              <a:t> OCRing, Imaging, Loading, and unlimited Productions</a:t>
            </a:r>
          </a:p>
          <a:p>
            <a:pPr marL="514350" lvl="1" indent="0">
              <a:spcBef>
                <a:spcPct val="0"/>
              </a:spcBef>
              <a:buNone/>
              <a:defRPr/>
            </a:pPr>
            <a:endParaRPr lang="en-US" altLang="en-US" sz="1400" b="0" dirty="0" smtClean="0">
              <a:latin typeface="Arial" panose="020B0604020202020204" pitchFamily="34" charset="0"/>
              <a:cs typeface="Arial" panose="020B0604020202020204" pitchFamily="34" charset="0"/>
            </a:endParaRPr>
          </a:p>
          <a:p>
            <a:pPr>
              <a:spcBef>
                <a:spcPct val="0"/>
              </a:spcBef>
              <a:buFont typeface="Arial" charset="0"/>
              <a:buNone/>
              <a:defRPr/>
            </a:pPr>
            <a:r>
              <a:rPr lang="en-US" altLang="en-US" sz="1400" b="0" dirty="0" smtClean="0">
                <a:latin typeface="Arial" panose="020B0604020202020204" pitchFamily="34" charset="0"/>
                <a:cs typeface="Arial" panose="020B0604020202020204" pitchFamily="34" charset="0"/>
              </a:rPr>
              <a:t>The second way we help with the challenges is that we can</a:t>
            </a:r>
            <a:r>
              <a:rPr lang="en-US" altLang="en-US" sz="1400" b="0" baseline="0" dirty="0" smtClean="0">
                <a:latin typeface="Arial" panose="020B0604020202020204" pitchFamily="34" charset="0"/>
                <a:cs typeface="Arial" panose="020B0604020202020204" pitchFamily="34" charset="0"/>
              </a:rPr>
              <a:t> </a:t>
            </a:r>
            <a:r>
              <a:rPr lang="en-US" altLang="en-US" sz="1400" b="0" dirty="0" smtClean="0">
                <a:latin typeface="Arial" panose="020B0604020202020204" pitchFamily="34" charset="0"/>
                <a:cs typeface="Arial" panose="020B0604020202020204" pitchFamily="34" charset="0"/>
              </a:rPr>
              <a:t>Predict the “Actual” Costs of processing the data very Early in the case.</a:t>
            </a:r>
            <a:r>
              <a:rPr lang="en-US" altLang="en-US" sz="1400" b="0" baseline="0" dirty="0" smtClean="0">
                <a:latin typeface="Arial" panose="020B0604020202020204" pitchFamily="34" charset="0"/>
                <a:cs typeface="Arial" panose="020B0604020202020204" pitchFamily="34" charset="0"/>
              </a:rPr>
              <a:t>  We do that with things like charging </a:t>
            </a:r>
            <a:r>
              <a:rPr lang="en-US" altLang="en-US" sz="1400" b="0" dirty="0" smtClean="0">
                <a:latin typeface="Arial" panose="020B0604020202020204" pitchFamily="34" charset="0"/>
                <a:cs typeface="Arial" panose="020B0604020202020204" pitchFamily="34" charset="0"/>
              </a:rPr>
              <a:t>Processing Based on Original Data Size not expanded size like a lot of other</a:t>
            </a:r>
            <a:r>
              <a:rPr lang="en-US" altLang="en-US" sz="1400" b="0" baseline="0" dirty="0" smtClean="0">
                <a:latin typeface="Arial" panose="020B0604020202020204" pitchFamily="34" charset="0"/>
                <a:cs typeface="Arial" panose="020B0604020202020204" pitchFamily="34" charset="0"/>
              </a:rPr>
              <a:t> companies.  That way if you upload 100 GBs you get charged for processing on 100 GBs.</a:t>
            </a:r>
          </a:p>
          <a:p>
            <a:pPr>
              <a:spcBef>
                <a:spcPct val="0"/>
              </a:spcBef>
              <a:buFont typeface="Arial" charset="0"/>
              <a:buNone/>
              <a:defRPr/>
            </a:pPr>
            <a:endParaRPr lang="en-US" altLang="en-US" sz="1400" b="0" baseline="0" dirty="0" smtClean="0">
              <a:latin typeface="Arial" panose="020B0604020202020204" pitchFamily="34" charset="0"/>
              <a:cs typeface="Arial" panose="020B0604020202020204" pitchFamily="34" charset="0"/>
            </a:endParaRPr>
          </a:p>
          <a:p>
            <a:pPr>
              <a:spcBef>
                <a:spcPct val="0"/>
              </a:spcBef>
              <a:buFont typeface="Arial" charset="0"/>
              <a:buNone/>
              <a:defRPr/>
            </a:pPr>
            <a:r>
              <a:rPr lang="en-US" altLang="en-US" sz="1400" b="0" baseline="0" dirty="0" smtClean="0">
                <a:latin typeface="Arial" panose="020B0604020202020204" pitchFamily="34" charset="0"/>
                <a:cs typeface="Arial" panose="020B0604020202020204" pitchFamily="34" charset="0"/>
              </a:rPr>
              <a:t>We also have built in </a:t>
            </a:r>
            <a:r>
              <a:rPr lang="en-US" altLang="en-US" sz="1400" b="0" dirty="0" smtClean="0">
                <a:latin typeface="Arial" panose="020B0604020202020204" pitchFamily="34" charset="0"/>
                <a:cs typeface="Arial" panose="020B0604020202020204" pitchFamily="34" charset="0"/>
              </a:rPr>
              <a:t>Early Data Assessment so as soon as your data is uploaded you can see all the File Types with counts, top list of Keywords that appear in the population</a:t>
            </a:r>
            <a:r>
              <a:rPr lang="en-US" altLang="en-US" sz="1400" b="0" baseline="0" dirty="0" smtClean="0">
                <a:latin typeface="Arial" panose="020B0604020202020204" pitchFamily="34" charset="0"/>
                <a:cs typeface="Arial" panose="020B0604020202020204" pitchFamily="34" charset="0"/>
              </a:rPr>
              <a:t> and all the </a:t>
            </a:r>
            <a:r>
              <a:rPr lang="en-US" altLang="en-US" sz="1400" b="0" dirty="0" smtClean="0">
                <a:latin typeface="Arial" panose="020B0604020202020204" pitchFamily="34" charset="0"/>
                <a:cs typeface="Arial" panose="020B0604020202020204" pitchFamily="34" charset="0"/>
              </a:rPr>
              <a:t>Domains.  You can also search and filter on each of</a:t>
            </a:r>
            <a:r>
              <a:rPr lang="en-US" altLang="en-US" sz="1400" b="0" baseline="0" dirty="0" smtClean="0">
                <a:latin typeface="Arial" panose="020B0604020202020204" pitchFamily="34" charset="0"/>
                <a:cs typeface="Arial" panose="020B0604020202020204" pitchFamily="34" charset="0"/>
              </a:rPr>
              <a:t> these.</a:t>
            </a:r>
          </a:p>
          <a:p>
            <a:pPr>
              <a:spcBef>
                <a:spcPct val="0"/>
              </a:spcBef>
              <a:buFont typeface="Arial" charset="0"/>
              <a:buNone/>
              <a:defRPr/>
            </a:pPr>
            <a:endParaRPr lang="en-US" altLang="en-US" sz="1400" b="0" baseline="0" dirty="0" smtClean="0">
              <a:latin typeface="Arial" panose="020B0604020202020204" pitchFamily="34" charset="0"/>
              <a:cs typeface="Arial" panose="020B0604020202020204" pitchFamily="34" charset="0"/>
            </a:endParaRPr>
          </a:p>
          <a:p>
            <a:pPr>
              <a:spcBef>
                <a:spcPct val="0"/>
              </a:spcBef>
              <a:buFont typeface="Arial" charset="0"/>
              <a:buNone/>
              <a:defRPr/>
            </a:pPr>
            <a:r>
              <a:rPr lang="en-US" altLang="en-US" sz="1400" b="0" baseline="0" dirty="0" smtClean="0">
                <a:latin typeface="Arial" panose="020B0604020202020204" pitchFamily="34" charset="0"/>
                <a:cs typeface="Arial" panose="020B0604020202020204" pitchFamily="34" charset="0"/>
              </a:rPr>
              <a:t>We also have very </a:t>
            </a:r>
            <a:r>
              <a:rPr lang="en-US" altLang="en-US" sz="1400" b="0" dirty="0" smtClean="0">
                <a:latin typeface="Arial" panose="020B0604020202020204" pitchFamily="34" charset="0"/>
                <a:cs typeface="Arial" panose="020B0604020202020204" pitchFamily="34" charset="0"/>
              </a:rPr>
              <a:t>Flexible Hosting Options, with volume pricing as low as $2.50 per GB per month.</a:t>
            </a:r>
          </a:p>
          <a:p>
            <a:pPr>
              <a:spcBef>
                <a:spcPct val="0"/>
              </a:spcBef>
              <a:buFont typeface="Arial" charset="0"/>
              <a:buNone/>
              <a:defRPr/>
            </a:pPr>
            <a:endParaRPr lang="en-US" altLang="en-US" sz="1400" b="0" dirty="0" smtClean="0">
              <a:latin typeface="Arial" panose="020B0604020202020204" pitchFamily="34" charset="0"/>
              <a:cs typeface="Arial" panose="020B0604020202020204" pitchFamily="34" charset="0"/>
            </a:endParaRPr>
          </a:p>
          <a:p>
            <a:pPr>
              <a:spcBef>
                <a:spcPct val="0"/>
              </a:spcBef>
              <a:buFont typeface="Arial" charset="0"/>
              <a:buNone/>
              <a:defRPr/>
            </a:pPr>
            <a:r>
              <a:rPr lang="en-US" altLang="en-US" sz="1400" b="0" dirty="0" smtClean="0">
                <a:latin typeface="Arial" panose="020B0604020202020204" pitchFamily="34" charset="0"/>
                <a:cs typeface="Arial" panose="020B0604020202020204" pitchFamily="34" charset="0"/>
              </a:rPr>
              <a:t>Any questions on this slide? (change slides)</a:t>
            </a:r>
          </a:p>
          <a:p>
            <a:pPr eaLnBrk="1" hangingPunct="1"/>
            <a:endParaRPr lang="en-US" altLang="en-US" sz="1400" b="0" dirty="0" smtClean="0"/>
          </a:p>
        </p:txBody>
      </p:sp>
      <p:sp>
        <p:nvSpPr>
          <p:cNvPr id="4" name="Slide Number Placeholder 3"/>
          <p:cNvSpPr>
            <a:spLocks noGrp="1"/>
          </p:cNvSpPr>
          <p:nvPr>
            <p:ph type="sldNum" sz="quarter" idx="10"/>
          </p:nvPr>
        </p:nvSpPr>
        <p:spPr/>
        <p:txBody>
          <a:bodyPr/>
          <a:lstStyle/>
          <a:p>
            <a:fld id="{34044ACB-3737-44E8-9A82-99DDA83E095A}" type="slidenum">
              <a:rPr lang="en-US" smtClean="0"/>
              <a:t>5</a:t>
            </a:fld>
            <a:endParaRPr lang="en-US" dirty="0"/>
          </a:p>
        </p:txBody>
      </p:sp>
    </p:spTree>
    <p:extLst>
      <p:ext uri="{BB962C8B-B14F-4D97-AF65-F5344CB8AC3E}">
        <p14:creationId xmlns:p14="http://schemas.microsoft.com/office/powerpoint/2010/main" val="1069967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mtClean="0"/>
          </a:p>
          <a:p>
            <a:endParaRPr lang="en-US" dirty="0"/>
          </a:p>
        </p:txBody>
      </p:sp>
      <p:sp>
        <p:nvSpPr>
          <p:cNvPr id="4" name="Slide Number Placeholder 3"/>
          <p:cNvSpPr>
            <a:spLocks noGrp="1"/>
          </p:cNvSpPr>
          <p:nvPr>
            <p:ph type="sldNum" sz="quarter" idx="10"/>
          </p:nvPr>
        </p:nvSpPr>
        <p:spPr/>
        <p:txBody>
          <a:bodyPr/>
          <a:lstStyle/>
          <a:p>
            <a:fld id="{34044ACB-3737-44E8-9A82-99DDA83E095A}" type="slidenum">
              <a:rPr lang="en-US" smtClean="0"/>
              <a:t>6</a:t>
            </a:fld>
            <a:endParaRPr lang="en-US" dirty="0"/>
          </a:p>
        </p:txBody>
      </p:sp>
    </p:spTree>
    <p:extLst>
      <p:ext uri="{BB962C8B-B14F-4D97-AF65-F5344CB8AC3E}">
        <p14:creationId xmlns:p14="http://schemas.microsoft.com/office/powerpoint/2010/main" val="30414372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This can be either</a:t>
            </a:r>
            <a:r>
              <a:rPr lang="en-US" baseline="0" dirty="0" smtClean="0"/>
              <a:t> </a:t>
            </a:r>
            <a:r>
              <a:rPr lang="en-US" dirty="0" smtClean="0"/>
              <a:t>in-house or vendor.</a:t>
            </a:r>
            <a:endParaRPr lang="en-US" dirty="0"/>
          </a:p>
        </p:txBody>
      </p:sp>
      <p:sp>
        <p:nvSpPr>
          <p:cNvPr id="4" name="Slide Number Placeholder 3"/>
          <p:cNvSpPr>
            <a:spLocks noGrp="1"/>
          </p:cNvSpPr>
          <p:nvPr>
            <p:ph type="sldNum" sz="quarter" idx="10"/>
          </p:nvPr>
        </p:nvSpPr>
        <p:spPr/>
        <p:txBody>
          <a:bodyPr/>
          <a:lstStyle/>
          <a:p>
            <a:fld id="{34044ACB-3737-44E8-9A82-99DDA83E095A}" type="slidenum">
              <a:rPr lang="en-US" smtClean="0"/>
              <a:t>7</a:t>
            </a:fld>
            <a:endParaRPr lang="en-US" dirty="0"/>
          </a:p>
        </p:txBody>
      </p:sp>
    </p:spTree>
    <p:extLst>
      <p:ext uri="{BB962C8B-B14F-4D97-AF65-F5344CB8AC3E}">
        <p14:creationId xmlns:p14="http://schemas.microsoft.com/office/powerpoint/2010/main" val="30414372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u="sng" kern="1200" dirty="0" smtClean="0">
                <a:solidFill>
                  <a:schemeClr val="tx1"/>
                </a:solidFill>
                <a:effectLst/>
                <a:latin typeface="+mn-lt"/>
                <a:ea typeface="+mn-ea"/>
                <a:cs typeface="+mn-cs"/>
              </a:rPr>
              <a:t>Lower Predictable Costs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 take a different approach from other vendors that offer eDiscovery software.   What also makes us unique is the fact that when we started our company we operated as a wholesaler of eDiscovery services and served as the back-end for several large eDiscovery firms and large consulting firms.  Because of that, we developed a very low pricing model based on a very efficient system that allows clients to benefit from the operational efficiencies and low prices.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Also, we have lower predictable costs compared to most other eDiscovery providers because we have a very straight forward pricing model that is based on original data size for processing and we cap the hosting size.   So, if you have 10 GBs of data, you can easily calculate the costs.  Our processing is also All Inclusive, so you get everything related to processing, filtering and production for a simple per GB fee.  And for the hosting, which is only charged on what is not filtered out, we include unlimited users and the use of our software so there is no software or hardware to buy and no user fees.  </a:t>
            </a:r>
          </a:p>
          <a:p>
            <a:endParaRPr lang="en-US" sz="1200" kern="1200" dirty="0" smtClean="0">
              <a:solidFill>
                <a:schemeClr val="tx1"/>
              </a:solidFill>
              <a:effectLst/>
              <a:latin typeface="+mn-lt"/>
              <a:ea typeface="+mn-ea"/>
              <a:cs typeface="+mn-cs"/>
            </a:endParaRPr>
          </a:p>
          <a:p>
            <a:r>
              <a:rPr lang="en-US" sz="1200" i="1" u="sng" kern="1200" dirty="0" smtClean="0">
                <a:solidFill>
                  <a:schemeClr val="tx1"/>
                </a:solidFill>
                <a:effectLst/>
                <a:latin typeface="+mn-lt"/>
                <a:ea typeface="+mn-ea"/>
                <a:cs typeface="+mn-cs"/>
              </a:rPr>
              <a:t>Cloud-Based Technology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Second we like to say we Simplify the Discovery Process with Cloud-Based technology.  We do that a couple ways.  One is that our software is Self-Service &amp; Easy to Use.  With a few clicks of a mouse, you or anyone on your team can Process, Filter, Review &amp; Produce data without ever making a phone call to a vendor.  You can also use built in Early Data Assessment to understand your data set very quickly.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Clients especially love the Convenience of having a tool that is Always Available.  Imaging sitting in your office at 4:30 pm on a Friday and getting a panic call from your client regarding 5 - 10 GBs of data that is urgent for your team to review.  Well, basically you or your client could upload the data with a few clicks on the mouse and leave for the day.  Once the data is uploaded and processed, you would get an email letting you know the data is ready for access and review.  So by noon the next day your team could be taking a look at the data.</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Since we are running in the cloud you have the benefit of multiple servers doing the processing of your data.  This gives our clients an enterprise class solution for a fraction of the cost compared to building and maintaining it themselves.</a:t>
            </a:r>
          </a:p>
          <a:p>
            <a:endParaRPr lang="en-US" sz="1200" kern="1200" dirty="0" smtClean="0">
              <a:solidFill>
                <a:schemeClr val="tx1"/>
              </a:solidFill>
              <a:effectLst/>
              <a:latin typeface="+mn-lt"/>
              <a:ea typeface="+mn-ea"/>
              <a:cs typeface="+mn-cs"/>
            </a:endParaRPr>
          </a:p>
          <a:p>
            <a:r>
              <a:rPr lang="en-US" sz="1200" i="1" u="sng" kern="1200" dirty="0" smtClean="0">
                <a:solidFill>
                  <a:schemeClr val="tx1"/>
                </a:solidFill>
                <a:effectLst/>
                <a:latin typeface="+mn-lt"/>
                <a:ea typeface="+mn-ea"/>
                <a:cs typeface="+mn-cs"/>
              </a:rPr>
              <a:t>Worry Free eDiscovery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 also provide what we call Worry Free eDiscovery.  We call it worry free for a few reasons.  First is we own all of our own equipment in our data center where our clients data resides.  This means that your data is secure and never leaves our equipment.  Other cloud-based providers host in public clouds like Amazon or Google which have encountered downtime and occasional security concerns.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Second is that our Technology is developed In-House.  Our clients like the fact that they always receive Support Directly from the Developer, versus a vendor or reseller that is not fully trained on the application.</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Third is we offer a completely automated end-to-end solution from ingestion to production so it is seamless and removes any Human Error that can sometimes occurs when importing, exporting  and dealing with load files and data compatibility issues.  </a:t>
            </a:r>
          </a:p>
          <a:p>
            <a:pPr>
              <a:spcBef>
                <a:spcPct val="0"/>
              </a:spcBef>
              <a:buFont typeface="Arial" charset="0"/>
              <a:buNone/>
              <a:defRPr/>
            </a:pPr>
            <a:endParaRPr lang="en-US" altLang="en-US" sz="1600" b="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ct val="0"/>
              </a:spcBef>
              <a:spcAft>
                <a:spcPts val="0"/>
              </a:spcAft>
              <a:buClrTx/>
              <a:buSzTx/>
              <a:buFont typeface="Arial" charset="0"/>
              <a:buNone/>
              <a:tabLst/>
              <a:defRPr/>
            </a:pPr>
            <a:r>
              <a:rPr lang="en-US" altLang="en-US" sz="1600" b="0" dirty="0" smtClean="0">
                <a:latin typeface="Arial" panose="020B0604020202020204" pitchFamily="34" charset="0"/>
                <a:cs typeface="Arial" panose="020B0604020202020204" pitchFamily="34" charset="0"/>
              </a:rPr>
              <a:t>Any questions? (change slides)</a:t>
            </a:r>
          </a:p>
          <a:p>
            <a:pPr>
              <a:spcBef>
                <a:spcPct val="0"/>
              </a:spcBef>
              <a:buFont typeface="Arial" charset="0"/>
              <a:buNone/>
              <a:defRPr/>
            </a:pPr>
            <a:endParaRPr lang="en-US" altLang="en-US" sz="1600" b="0" dirty="0" smtClean="0">
              <a:latin typeface="Arial" panose="020B0604020202020204" pitchFamily="34" charset="0"/>
              <a:cs typeface="Arial" panose="020B0604020202020204" pitchFamily="34" charset="0"/>
            </a:endParaRPr>
          </a:p>
          <a:p>
            <a:pPr eaLnBrk="1" hangingPunct="1"/>
            <a:endParaRPr lang="en-US" altLang="en-US" sz="1600" b="0" dirty="0" smtClean="0"/>
          </a:p>
        </p:txBody>
      </p:sp>
      <p:sp>
        <p:nvSpPr>
          <p:cNvPr id="4" name="Slide Number Placeholder 3"/>
          <p:cNvSpPr>
            <a:spLocks noGrp="1"/>
          </p:cNvSpPr>
          <p:nvPr>
            <p:ph type="sldNum" sz="quarter" idx="10"/>
          </p:nvPr>
        </p:nvSpPr>
        <p:spPr/>
        <p:txBody>
          <a:bodyPr/>
          <a:lstStyle/>
          <a:p>
            <a:fld id="{34044ACB-3737-44E8-9A82-99DDA83E095A}" type="slidenum">
              <a:rPr lang="en-US" smtClean="0"/>
              <a:t>8</a:t>
            </a:fld>
            <a:endParaRPr lang="en-US" dirty="0"/>
          </a:p>
        </p:txBody>
      </p:sp>
    </p:spTree>
    <p:extLst>
      <p:ext uri="{BB962C8B-B14F-4D97-AF65-F5344CB8AC3E}">
        <p14:creationId xmlns:p14="http://schemas.microsoft.com/office/powerpoint/2010/main" val="10699679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smtClean="0"/>
              <a:t>So, here are two (2) of the most common challenges we hear about when dealing with discovery and electronically stored information: </a:t>
            </a:r>
          </a:p>
          <a:p>
            <a:pPr eaLnBrk="1" hangingPunct="1"/>
            <a:endParaRPr lang="en-US" altLang="en-US" dirty="0" smtClean="0"/>
          </a:p>
          <a:p>
            <a:pPr eaLnBrk="1" hangingPunct="1"/>
            <a:r>
              <a:rPr lang="en-US" altLang="en-US" dirty="0" smtClean="0"/>
              <a:t>Number #1 The </a:t>
            </a:r>
            <a:r>
              <a:rPr lang="en-US" altLang="en-US" b="1" dirty="0" smtClean="0">
                <a:solidFill>
                  <a:srgbClr val="FFFF00"/>
                </a:solidFill>
              </a:rPr>
              <a:t>vast amounts of data that is needed can be time-consuming</a:t>
            </a:r>
            <a:r>
              <a:rPr lang="en-US" altLang="en-US" b="1" baseline="0" dirty="0" smtClean="0">
                <a:solidFill>
                  <a:srgbClr val="FFFF00"/>
                </a:solidFill>
              </a:rPr>
              <a:t> </a:t>
            </a:r>
            <a:r>
              <a:rPr lang="en-US" altLang="en-US" dirty="0" smtClean="0"/>
              <a:t>to sort through, ESPECIALLY, when dealing with emails.</a:t>
            </a:r>
          </a:p>
          <a:p>
            <a:pPr eaLnBrk="1" hangingPunct="1"/>
            <a:r>
              <a:rPr lang="en-US" altLang="en-US" dirty="0" smtClean="0"/>
              <a:t> </a:t>
            </a:r>
          </a:p>
          <a:p>
            <a:pPr eaLnBrk="1" hangingPunct="1"/>
            <a:r>
              <a:rPr lang="en-US" altLang="en-US" dirty="0" smtClean="0"/>
              <a:t>Number #2 The </a:t>
            </a:r>
            <a:r>
              <a:rPr lang="en-US" altLang="en-US" b="1" dirty="0" smtClean="0"/>
              <a:t>unpredictable cost</a:t>
            </a:r>
            <a:r>
              <a:rPr lang="en-US" altLang="en-US" b="1" baseline="0" dirty="0" smtClean="0"/>
              <a:t>s;</a:t>
            </a:r>
            <a:r>
              <a:rPr lang="en-US" altLang="en-US" dirty="0" smtClean="0"/>
              <a:t> we hear a</a:t>
            </a:r>
            <a:r>
              <a:rPr lang="en-US" altLang="en-US" baseline="0" dirty="0" smtClean="0"/>
              <a:t> lot</a:t>
            </a:r>
            <a:r>
              <a:rPr lang="en-US" altLang="en-US" dirty="0" smtClean="0"/>
              <a:t> from attorneys that’s it’s very difficult to assess what they’re about to spend on the Electronic Discovery process on the front end.  We hear repeatedly how hard it is to anticipate total eDiscovery costs, or, getting surprise invoices on the final bill.  </a:t>
            </a:r>
          </a:p>
          <a:p>
            <a:pPr eaLnBrk="1" hangingPunct="1"/>
            <a:endParaRPr lang="en-US" altLang="en-US" dirty="0" smtClean="0"/>
          </a:p>
          <a:p>
            <a:pPr eaLnBrk="1" hangingPunct="1"/>
            <a:r>
              <a:rPr lang="en-US" altLang="en-US" dirty="0" smtClean="0"/>
              <a:t>We know</a:t>
            </a:r>
            <a:r>
              <a:rPr lang="en-US" altLang="en-US" baseline="0" dirty="0" smtClean="0"/>
              <a:t> </a:t>
            </a:r>
            <a:r>
              <a:rPr lang="en-US" altLang="en-US" dirty="0" smtClean="0"/>
              <a:t>that while law firms ARE informed of pricing guidelines (e.g. price per gig, collection/hosting fees, etc.) they aren’t given the final expected cost.  </a:t>
            </a:r>
          </a:p>
          <a:p>
            <a:pPr eaLnBrk="1" hangingPunct="1"/>
            <a:endParaRPr lang="en-US" altLang="en-US" dirty="0" smtClean="0"/>
          </a:p>
          <a:p>
            <a:pPr eaLnBrk="1" hangingPunct="1"/>
            <a:r>
              <a:rPr lang="en-US" altLang="en-US" dirty="0" smtClean="0"/>
              <a:t>Here</a:t>
            </a:r>
            <a:r>
              <a:rPr lang="en-US" altLang="en-US" baseline="0" dirty="0" smtClean="0"/>
              <a:t> at CloudNine, we</a:t>
            </a:r>
            <a:r>
              <a:rPr lang="en-US" altLang="en-US" dirty="0" smtClean="0"/>
              <a:t> implement strategies to specifically deal with these two (2) issues.  </a:t>
            </a:r>
          </a:p>
          <a:p>
            <a:pPr eaLnBrk="1" hangingPunct="1"/>
            <a:endParaRPr lang="en-US" altLang="en-US" dirty="0" smtClean="0"/>
          </a:p>
          <a:p>
            <a:pPr eaLnBrk="1" hangingPunct="1"/>
            <a:r>
              <a:rPr lang="en-US" altLang="en-US" dirty="0" smtClean="0"/>
              <a:t>Besides these, are there any other issues that you see when you’re dealing with ESI? (change slide)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smtClean="0"/>
          </a:p>
        </p:txBody>
      </p:sp>
      <p:sp>
        <p:nvSpPr>
          <p:cNvPr id="4" name="Slide Number Placeholder 3"/>
          <p:cNvSpPr>
            <a:spLocks noGrp="1"/>
          </p:cNvSpPr>
          <p:nvPr>
            <p:ph type="sldNum" sz="quarter" idx="10"/>
          </p:nvPr>
        </p:nvSpPr>
        <p:spPr/>
        <p:txBody>
          <a:bodyPr/>
          <a:lstStyle/>
          <a:p>
            <a:fld id="{34044ACB-3737-44E8-9A82-99DDA83E095A}" type="slidenum">
              <a:rPr lang="en-US" smtClean="0"/>
              <a:t>9</a:t>
            </a:fld>
            <a:endParaRPr lang="en-US" dirty="0"/>
          </a:p>
        </p:txBody>
      </p:sp>
    </p:spTree>
    <p:extLst>
      <p:ext uri="{BB962C8B-B14F-4D97-AF65-F5344CB8AC3E}">
        <p14:creationId xmlns:p14="http://schemas.microsoft.com/office/powerpoint/2010/main" val="10699679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773D58-9FCA-4EB3-B8A6-9153F28B471F}" type="datetimeFigureOut">
              <a:rPr lang="en-US" smtClean="0"/>
              <a:t>8/4/2014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691C6C-D161-4CBA-BBE9-4778FA7E5537}" type="slidenum">
              <a:rPr lang="en-US" smtClean="0"/>
              <a:t>‹#›</a:t>
            </a:fld>
            <a:endParaRPr lang="en-US" dirty="0"/>
          </a:p>
        </p:txBody>
      </p:sp>
    </p:spTree>
    <p:extLst>
      <p:ext uri="{BB962C8B-B14F-4D97-AF65-F5344CB8AC3E}">
        <p14:creationId xmlns:p14="http://schemas.microsoft.com/office/powerpoint/2010/main" val="497968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773D58-9FCA-4EB3-B8A6-9153F28B471F}" type="datetimeFigureOut">
              <a:rPr lang="en-US" smtClean="0"/>
              <a:t>8/4/2014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691C6C-D161-4CBA-BBE9-4778FA7E5537}" type="slidenum">
              <a:rPr lang="en-US" smtClean="0"/>
              <a:t>‹#›</a:t>
            </a:fld>
            <a:endParaRPr lang="en-US" dirty="0"/>
          </a:p>
        </p:txBody>
      </p:sp>
    </p:spTree>
    <p:extLst>
      <p:ext uri="{BB962C8B-B14F-4D97-AF65-F5344CB8AC3E}">
        <p14:creationId xmlns:p14="http://schemas.microsoft.com/office/powerpoint/2010/main" val="251349756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773D58-9FCA-4EB3-B8A6-9153F28B471F}" type="datetimeFigureOut">
              <a:rPr lang="en-US" smtClean="0"/>
              <a:t>8/4/2014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691C6C-D161-4CBA-BBE9-4778FA7E5537}" type="slidenum">
              <a:rPr lang="en-US" smtClean="0"/>
              <a:t>‹#›</a:t>
            </a:fld>
            <a:endParaRPr lang="en-US" dirty="0"/>
          </a:p>
        </p:txBody>
      </p:sp>
    </p:spTree>
    <p:extLst>
      <p:ext uri="{BB962C8B-B14F-4D97-AF65-F5344CB8AC3E}">
        <p14:creationId xmlns:p14="http://schemas.microsoft.com/office/powerpoint/2010/main" val="743760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773D58-9FCA-4EB3-B8A6-9153F28B471F}" type="datetimeFigureOut">
              <a:rPr lang="en-US" smtClean="0"/>
              <a:t>8/4/2014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691C6C-D161-4CBA-BBE9-4778FA7E5537}" type="slidenum">
              <a:rPr lang="en-US" smtClean="0"/>
              <a:t>‹#›</a:t>
            </a:fld>
            <a:endParaRPr lang="en-US" dirty="0"/>
          </a:p>
        </p:txBody>
      </p:sp>
      <p:pic>
        <p:nvPicPr>
          <p:cNvPr id="7"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510126" y="6019800"/>
            <a:ext cx="2329074" cy="6987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5157866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773D58-9FCA-4EB3-B8A6-9153F28B471F}" type="datetimeFigureOut">
              <a:rPr lang="en-US" smtClean="0"/>
              <a:t>8/4/2014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691C6C-D161-4CBA-BBE9-4778FA7E5537}" type="slidenum">
              <a:rPr lang="en-US" smtClean="0"/>
              <a:t>‹#›</a:t>
            </a:fld>
            <a:endParaRPr lang="en-US" dirty="0"/>
          </a:p>
        </p:txBody>
      </p:sp>
    </p:spTree>
    <p:extLst>
      <p:ext uri="{BB962C8B-B14F-4D97-AF65-F5344CB8AC3E}">
        <p14:creationId xmlns:p14="http://schemas.microsoft.com/office/powerpoint/2010/main" val="3546212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773D58-9FCA-4EB3-B8A6-9153F28B471F}" type="datetimeFigureOut">
              <a:rPr lang="en-US" smtClean="0"/>
              <a:t>8/4/2014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691C6C-D161-4CBA-BBE9-4778FA7E5537}" type="slidenum">
              <a:rPr lang="en-US" smtClean="0"/>
              <a:t>‹#›</a:t>
            </a:fld>
            <a:endParaRPr lang="en-US" dirty="0"/>
          </a:p>
        </p:txBody>
      </p:sp>
    </p:spTree>
    <p:extLst>
      <p:ext uri="{BB962C8B-B14F-4D97-AF65-F5344CB8AC3E}">
        <p14:creationId xmlns:p14="http://schemas.microsoft.com/office/powerpoint/2010/main" val="4022281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773D58-9FCA-4EB3-B8A6-9153F28B471F}" type="datetimeFigureOut">
              <a:rPr lang="en-US" smtClean="0"/>
              <a:t>8/4/2014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5691C6C-D161-4CBA-BBE9-4778FA7E5537}" type="slidenum">
              <a:rPr lang="en-US" smtClean="0"/>
              <a:t>‹#›</a:t>
            </a:fld>
            <a:endParaRPr lang="en-US" dirty="0"/>
          </a:p>
        </p:txBody>
      </p:sp>
    </p:spTree>
    <p:extLst>
      <p:ext uri="{BB962C8B-B14F-4D97-AF65-F5344CB8AC3E}">
        <p14:creationId xmlns:p14="http://schemas.microsoft.com/office/powerpoint/2010/main" val="3437343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773D58-9FCA-4EB3-B8A6-9153F28B471F}" type="datetimeFigureOut">
              <a:rPr lang="en-US" smtClean="0"/>
              <a:t>8/4/2014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5691C6C-D161-4CBA-BBE9-4778FA7E5537}" type="slidenum">
              <a:rPr lang="en-US" smtClean="0"/>
              <a:t>‹#›</a:t>
            </a:fld>
            <a:endParaRPr lang="en-US" dirty="0"/>
          </a:p>
        </p:txBody>
      </p:sp>
    </p:spTree>
    <p:extLst>
      <p:ext uri="{BB962C8B-B14F-4D97-AF65-F5344CB8AC3E}">
        <p14:creationId xmlns:p14="http://schemas.microsoft.com/office/powerpoint/2010/main" val="1776705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773D58-9FCA-4EB3-B8A6-9153F28B471F}" type="datetimeFigureOut">
              <a:rPr lang="en-US" smtClean="0"/>
              <a:t>8/4/2014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5691C6C-D161-4CBA-BBE9-4778FA7E5537}" type="slidenum">
              <a:rPr lang="en-US" smtClean="0"/>
              <a:t>‹#›</a:t>
            </a:fld>
            <a:endParaRPr lang="en-US" dirty="0"/>
          </a:p>
        </p:txBody>
      </p:sp>
    </p:spTree>
    <p:extLst>
      <p:ext uri="{BB962C8B-B14F-4D97-AF65-F5344CB8AC3E}">
        <p14:creationId xmlns:p14="http://schemas.microsoft.com/office/powerpoint/2010/main" val="20584681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773D58-9FCA-4EB3-B8A6-9153F28B471F}" type="datetimeFigureOut">
              <a:rPr lang="en-US" smtClean="0"/>
              <a:t>8/4/2014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691C6C-D161-4CBA-BBE9-4778FA7E5537}" type="slidenum">
              <a:rPr lang="en-US" smtClean="0"/>
              <a:t>‹#›</a:t>
            </a:fld>
            <a:endParaRPr lang="en-US" dirty="0"/>
          </a:p>
        </p:txBody>
      </p:sp>
    </p:spTree>
    <p:extLst>
      <p:ext uri="{BB962C8B-B14F-4D97-AF65-F5344CB8AC3E}">
        <p14:creationId xmlns:p14="http://schemas.microsoft.com/office/powerpoint/2010/main" val="196300230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773D58-9FCA-4EB3-B8A6-9153F28B471F}" type="datetimeFigureOut">
              <a:rPr lang="en-US" smtClean="0"/>
              <a:t>8/4/2014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691C6C-D161-4CBA-BBE9-4778FA7E5537}" type="slidenum">
              <a:rPr lang="en-US" smtClean="0"/>
              <a:t>‹#›</a:t>
            </a:fld>
            <a:endParaRPr lang="en-US" dirty="0"/>
          </a:p>
        </p:txBody>
      </p:sp>
    </p:spTree>
    <p:extLst>
      <p:ext uri="{BB962C8B-B14F-4D97-AF65-F5344CB8AC3E}">
        <p14:creationId xmlns:p14="http://schemas.microsoft.com/office/powerpoint/2010/main" val="17691223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773D58-9FCA-4EB3-B8A6-9153F28B471F}" type="datetimeFigureOut">
              <a:rPr lang="en-US" smtClean="0"/>
              <a:t>8/4/2014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91C6C-D161-4CBA-BBE9-4778FA7E5537}" type="slidenum">
              <a:rPr lang="en-US" smtClean="0"/>
              <a:t>‹#›</a:t>
            </a:fld>
            <a:endParaRPr lang="en-US" dirty="0"/>
          </a:p>
        </p:txBody>
      </p:sp>
    </p:spTree>
    <p:extLst>
      <p:ext uri="{BB962C8B-B14F-4D97-AF65-F5344CB8AC3E}">
        <p14:creationId xmlns:p14="http://schemas.microsoft.com/office/powerpoint/2010/main" val="8127799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7.png"/><Relationship Id="rId5" Type="http://schemas.microsoft.com/office/2007/relationships/hdphoto" Target="../media/hdphoto1.wdp"/><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2.jpg"/><Relationship Id="rId7"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hyperlink" Target="http://www.cloudninediscovery.com/wp-content/uploads/2014/06/LitigationSupportEcosystem.png" TargetMode="Externa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www.ediscoverydaily.com/" TargetMode="External"/></Relationships>
</file>

<file path=ppt/slides/_rels/slide2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jpg"/><Relationship Id="rId7" Type="http://schemas.openxmlformats.org/officeDocument/2006/relationships/diagramColors" Target="../diagrams/colors1.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QuickStyle" Target="../diagrams/quickStyle1.xml"/><Relationship Id="rId11" Type="http://schemas.openxmlformats.org/officeDocument/2006/relationships/image" Target="../media/image18.png"/><Relationship Id="rId5" Type="http://schemas.openxmlformats.org/officeDocument/2006/relationships/diagramLayout" Target="../diagrams/layout1.xml"/><Relationship Id="rId10" Type="http://schemas.openxmlformats.org/officeDocument/2006/relationships/image" Target="../media/image17.png"/><Relationship Id="rId4" Type="http://schemas.openxmlformats.org/officeDocument/2006/relationships/diagramData" Target="../diagrams/data1.xml"/><Relationship Id="rId9" Type="http://schemas.openxmlformats.org/officeDocument/2006/relationships/image" Target="../media/image16.jpeg"/></Relationships>
</file>

<file path=ppt/slides/_rels/slide24.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18.png"/><Relationship Id="rId3" Type="http://schemas.openxmlformats.org/officeDocument/2006/relationships/image" Target="../media/image2.jpg"/><Relationship Id="rId7" Type="http://schemas.openxmlformats.org/officeDocument/2006/relationships/image" Target="../media/image20.png"/><Relationship Id="rId12"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hyperlink" Target="http://www.google.com/url?sa=i&amp;rct=j&amp;q=&amp;esrc=s&amp;source=images&amp;cd=&amp;cad=rja&amp;uact=8&amp;docid=r3gDcSIry5tEuM&amp;tbnid=o16W8q8FyhBRuM:&amp;ved=0CAUQjRw&amp;url=http://entercom.blogfa.com/post/61&amp;ei=-ZzFU9XsEqmG8QGR0oHYCA&amp;bvm=bv.70810081,d.b2U&amp;psig=AFQjCNGPrdiYkjEegKbMUA88JMg3JGh-SQ&amp;ust=1405546014147679" TargetMode="External"/><Relationship Id="rId11" Type="http://schemas.openxmlformats.org/officeDocument/2006/relationships/image" Target="../media/image23.png"/><Relationship Id="rId5" Type="http://schemas.microsoft.com/office/2007/relationships/hdphoto" Target="../media/hdphoto2.wdp"/><Relationship Id="rId15" Type="http://schemas.openxmlformats.org/officeDocument/2006/relationships/image" Target="../media/image26.png"/><Relationship Id="rId10" Type="http://schemas.openxmlformats.org/officeDocument/2006/relationships/image" Target="../media/image22.png"/><Relationship Id="rId4" Type="http://schemas.openxmlformats.org/officeDocument/2006/relationships/image" Target="../media/image19.png"/><Relationship Id="rId9" Type="http://schemas.microsoft.com/office/2007/relationships/hdphoto" Target="../media/hdphoto3.wdp"/><Relationship Id="rId14" Type="http://schemas.openxmlformats.org/officeDocument/2006/relationships/image" Target="../media/image25.png"/></Relationships>
</file>

<file path=ppt/slides/_rels/slide25.xml.rels><?xml version="1.0" encoding="UTF-8" standalone="yes"?>
<Relationships xmlns="http://schemas.openxmlformats.org/package/2006/relationships"><Relationship Id="rId8" Type="http://schemas.microsoft.com/office/2007/relationships/diagramDrawing" Target="../diagrams/drawing2.xml"/><Relationship Id="rId13" Type="http://schemas.openxmlformats.org/officeDocument/2006/relationships/image" Target="../media/image28.png"/><Relationship Id="rId18" Type="http://schemas.openxmlformats.org/officeDocument/2006/relationships/image" Target="../media/image19.png"/><Relationship Id="rId3" Type="http://schemas.openxmlformats.org/officeDocument/2006/relationships/image" Target="../media/image2.jpg"/><Relationship Id="rId21" Type="http://schemas.openxmlformats.org/officeDocument/2006/relationships/image" Target="../media/image21.png"/><Relationship Id="rId7" Type="http://schemas.openxmlformats.org/officeDocument/2006/relationships/diagramColors" Target="../diagrams/colors2.xml"/><Relationship Id="rId12" Type="http://schemas.openxmlformats.org/officeDocument/2006/relationships/image" Target="../media/image27.png"/><Relationship Id="rId17" Type="http://schemas.openxmlformats.org/officeDocument/2006/relationships/image" Target="../media/image20.png"/><Relationship Id="rId2" Type="http://schemas.openxmlformats.org/officeDocument/2006/relationships/notesSlide" Target="../notesSlides/notesSlide25.xml"/><Relationship Id="rId16" Type="http://schemas.openxmlformats.org/officeDocument/2006/relationships/image" Target="../media/image29.png"/><Relationship Id="rId20" Type="http://schemas.microsoft.com/office/2007/relationships/hdphoto" Target="../media/hdphoto4.wdp"/><Relationship Id="rId1" Type="http://schemas.openxmlformats.org/officeDocument/2006/relationships/slideLayout" Target="../slideLayouts/slideLayout2.xml"/><Relationship Id="rId6" Type="http://schemas.openxmlformats.org/officeDocument/2006/relationships/diagramQuickStyle" Target="../diagrams/quickStyle2.xml"/><Relationship Id="rId11" Type="http://schemas.openxmlformats.org/officeDocument/2006/relationships/image" Target="../media/image18.png"/><Relationship Id="rId5" Type="http://schemas.openxmlformats.org/officeDocument/2006/relationships/diagramLayout" Target="../diagrams/layout2.xml"/><Relationship Id="rId15" Type="http://schemas.openxmlformats.org/officeDocument/2006/relationships/hyperlink" Target="http://www.google.com/url?sa=i&amp;rct=j&amp;q=&amp;esrc=s&amp;source=images&amp;cd=&amp;cad=rja&amp;uact=8&amp;docid=r3gDcSIry5tEuM&amp;tbnid=o16W8q8FyhBRuM:&amp;ved=0CAUQjRw&amp;url=http://entercom.blogfa.com/post/61&amp;ei=-ZzFU9XsEqmG8QGR0oHYCA&amp;bvm=bv.70810081,d.b2U&amp;psig=AFQjCNGPrdiYkjEegKbMUA88JMg3JGh-SQ&amp;ust=1405546014147679" TargetMode="External"/><Relationship Id="rId10" Type="http://schemas.microsoft.com/office/2007/relationships/hdphoto" Target="../media/hdphoto2.wdp"/><Relationship Id="rId19" Type="http://schemas.openxmlformats.org/officeDocument/2006/relationships/image" Target="../media/image30.png"/><Relationship Id="rId4" Type="http://schemas.openxmlformats.org/officeDocument/2006/relationships/diagramData" Target="../diagrams/data2.xml"/><Relationship Id="rId9" Type="http://schemas.openxmlformats.org/officeDocument/2006/relationships/image" Target="../media/image22.png"/><Relationship Id="rId14" Type="http://schemas.openxmlformats.org/officeDocument/2006/relationships/image" Target="../media/image17.png"/><Relationship Id="rId22" Type="http://schemas.microsoft.com/office/2007/relationships/hdphoto" Target="../media/hdphoto3.wdp"/></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abajournal.com/news/article/winston_strawn_finds_e-discovery_a_lucrative_market_niche_400_lawyers_vied_/"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6000">
              <a:schemeClr val="bg1"/>
            </a:gs>
            <a:gs pos="44000">
              <a:srgbClr val="00B0F0"/>
            </a:gs>
            <a:gs pos="73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8" name="Rectangle 27"/>
          <p:cNvSpPr/>
          <p:nvPr/>
        </p:nvSpPr>
        <p:spPr>
          <a:xfrm>
            <a:off x="-76200" y="180392"/>
            <a:ext cx="9296400" cy="9116008"/>
          </a:xfrm>
          <a:prstGeom prst="rect">
            <a:avLst/>
          </a:prstGeom>
          <a:blipFill dpi="0" rotWithShape="1">
            <a:blip r:embed="rId3">
              <a:alphaModFix amt="21000"/>
            </a:blip>
            <a:srcRect/>
            <a:stretch>
              <a:fillRect l="-9935" t="-39672" r="-70963" b="-2270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0" y="4343400"/>
            <a:ext cx="9144000" cy="1905000"/>
          </a:xfrm>
          <a:prstGeom prst="rect">
            <a:avLst/>
          </a:prstGeom>
          <a:solidFill>
            <a:schemeClr val="bg1"/>
          </a:solidFill>
          <a:ln w="47625">
            <a:noFill/>
          </a:ln>
          <a:effectLst>
            <a:outerShdw blurRad="558800" dist="38100" dir="2700000" sx="108000" sy="108000" algn="tl" rotWithShape="0">
              <a:prstClr val="black">
                <a:alpha val="6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4343400"/>
            <a:ext cx="3704127" cy="11112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0400" y="4572000"/>
            <a:ext cx="1981200" cy="6801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3965779" y="1905000"/>
            <a:ext cx="5178221" cy="707886"/>
          </a:xfrm>
          <a:prstGeom prst="rect">
            <a:avLst/>
          </a:prstGeom>
        </p:spPr>
        <p:txBody>
          <a:bodyPr wrap="square">
            <a:spAutoFit/>
          </a:bodyPr>
          <a:lstStyle/>
          <a:p>
            <a:r>
              <a:rPr lang="en-US" sz="4000" b="1" dirty="0" smtClean="0">
                <a:solidFill>
                  <a:schemeClr val="bg1"/>
                </a:solidFill>
                <a:effectLst>
                  <a:outerShdw blurRad="38100" dist="38100" dir="2700000" algn="tl">
                    <a:srgbClr val="000000">
                      <a:alpha val="43137"/>
                    </a:srgbClr>
                  </a:outerShdw>
                </a:effectLst>
                <a:latin typeface="Leelawadee" panose="020B0502040204020203" pitchFamily="34" charset="-34"/>
                <a:ea typeface="Verdana" panose="020B0604030504040204" pitchFamily="34" charset="0"/>
                <a:cs typeface="Leelawadee" panose="020B0502040204020203" pitchFamily="34" charset="-34"/>
              </a:rPr>
              <a:t>&amp; Review Process</a:t>
            </a:r>
          </a:p>
        </p:txBody>
      </p:sp>
      <p:pic>
        <p:nvPicPr>
          <p:cNvPr id="2"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5981" y="4760014"/>
            <a:ext cx="2633419" cy="650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p:nvSpPr>
        <p:spPr>
          <a:xfrm>
            <a:off x="105512" y="1197920"/>
            <a:ext cx="8929596" cy="830997"/>
          </a:xfrm>
          <a:prstGeom prst="rect">
            <a:avLst/>
          </a:prstGeom>
          <a:noFill/>
        </p:spPr>
        <p:txBody>
          <a:bodyPr wrap="square" lIns="91440" tIns="45720" rIns="91440" bIns="45720">
            <a:spAutoFit/>
          </a:bodyPr>
          <a:lstStyle/>
          <a:p>
            <a:pPr algn="ctr"/>
            <a:r>
              <a:rPr lang="en-US" sz="4800" b="1" i="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SIMPLIFY YOUR DISCOVERY </a:t>
            </a:r>
            <a:r>
              <a:rPr lang="en-US" altLang="en-US" sz="4800" b="1" dirty="0">
                <a:ln w="1905"/>
                <a:solidFill>
                  <a:schemeClr val="accent6">
                    <a:lumMod val="75000"/>
                  </a:schemeClr>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a:t>
            </a:r>
            <a:r>
              <a:rPr lang="en-US" sz="4800" b="1" i="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 </a:t>
            </a:r>
            <a:endParaRPr lang="en-US" sz="4800" b="1" i="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endParaRPr>
          </a:p>
        </p:txBody>
      </p:sp>
      <p:sp>
        <p:nvSpPr>
          <p:cNvPr id="5" name="Rectangle 4"/>
          <p:cNvSpPr/>
          <p:nvPr/>
        </p:nvSpPr>
        <p:spPr>
          <a:xfrm>
            <a:off x="2133600" y="5791200"/>
            <a:ext cx="4953000" cy="369332"/>
          </a:xfrm>
          <a:prstGeom prst="rect">
            <a:avLst/>
          </a:prstGeom>
        </p:spPr>
        <p:txBody>
          <a:bodyPr wrap="square">
            <a:spAutoFit/>
          </a:bodyPr>
          <a:lstStyle/>
          <a:p>
            <a:pPr algn="ctr"/>
            <a:r>
              <a:rPr lang="en-US" altLang="en-US" i="1" dirty="0">
                <a:solidFill>
                  <a:schemeClr val="tx1">
                    <a:lumMod val="75000"/>
                    <a:lumOff val="25000"/>
                  </a:schemeClr>
                </a:solidFill>
                <a:latin typeface="Leelawadee" panose="020B0502040204020203" pitchFamily="34" charset="-34"/>
                <a:cs typeface="Leelawadee" panose="020B0502040204020203" pitchFamily="34" charset="-34"/>
              </a:rPr>
              <a:t>Presented by</a:t>
            </a:r>
            <a:r>
              <a:rPr lang="en-US" altLang="en-US" i="1" dirty="0" smtClean="0">
                <a:solidFill>
                  <a:schemeClr val="tx1">
                    <a:lumMod val="75000"/>
                    <a:lumOff val="25000"/>
                  </a:schemeClr>
                </a:solidFill>
                <a:latin typeface="Leelawadee" panose="020B0502040204020203" pitchFamily="34" charset="-34"/>
                <a:cs typeface="Leelawadee" panose="020B0502040204020203" pitchFamily="34" charset="-34"/>
              </a:rPr>
              <a:t>:  </a:t>
            </a:r>
            <a:r>
              <a:rPr lang="en-US" altLang="en-US" i="1" dirty="0" smtClean="0">
                <a:solidFill>
                  <a:schemeClr val="tx1">
                    <a:lumMod val="75000"/>
                    <a:lumOff val="25000"/>
                  </a:schemeClr>
                </a:solidFill>
                <a:latin typeface="Leelawadee" panose="020B0502040204020203" pitchFamily="34" charset="-34"/>
                <a:cs typeface="Leelawadee" panose="020B0502040204020203" pitchFamily="34" charset="-34"/>
              </a:rPr>
              <a:t>Ray Beken</a:t>
            </a:r>
            <a:endParaRPr lang="en-US" altLang="en-US" i="1" dirty="0" smtClean="0">
              <a:solidFill>
                <a:schemeClr val="tx1">
                  <a:lumMod val="75000"/>
                  <a:lumOff val="25000"/>
                </a:schemeClr>
              </a:solidFill>
              <a:latin typeface="Leelawadee" panose="020B0502040204020203" pitchFamily="34" charset="-34"/>
              <a:cs typeface="Leelawadee" panose="020B0502040204020203" pitchFamily="34" charset="-34"/>
            </a:endParaRPr>
          </a:p>
        </p:txBody>
      </p:sp>
      <p:cxnSp>
        <p:nvCxnSpPr>
          <p:cNvPr id="18" name="Straight Connector 17"/>
          <p:cNvCxnSpPr/>
          <p:nvPr/>
        </p:nvCxnSpPr>
        <p:spPr>
          <a:xfrm>
            <a:off x="685800" y="5562600"/>
            <a:ext cx="7772400" cy="0"/>
          </a:xfrm>
          <a:prstGeom prst="line">
            <a:avLst/>
          </a:prstGeom>
          <a:ln>
            <a:solidFill>
              <a:schemeClr val="accent6">
                <a:lumMod val="75000"/>
              </a:schemeClr>
            </a:solidFill>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1765087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100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rot="21069500">
            <a:off x="-1170186" y="-809727"/>
            <a:ext cx="10789920" cy="8412480"/>
          </a:xfrm>
          <a:prstGeom prst="rect">
            <a:avLst/>
          </a:prstGeom>
          <a:blipFill dpi="0" rotWithShape="1">
            <a:blip r:embed="rId3">
              <a:alphaModFix amt="21000"/>
            </a:blip>
            <a:srcRect/>
            <a:stretch>
              <a:fillRect l="-5609" t="-50004" r="-93547" b="-5325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228600"/>
            <a:ext cx="9144000" cy="998041"/>
          </a:xfrm>
          <a:prstGeom prst="rect">
            <a:avLst/>
          </a:prstGeom>
          <a:gradFill flip="none" rotWithShape="1">
            <a:gsLst>
              <a:gs pos="0">
                <a:schemeClr val="bg1"/>
              </a:gs>
              <a:gs pos="29000">
                <a:srgbClr val="00B0F0"/>
              </a:gs>
              <a:gs pos="53000">
                <a:srgbClr val="0087E6"/>
              </a:gs>
              <a:gs pos="100000">
                <a:srgbClr val="005CBF"/>
              </a:gs>
            </a:gsLst>
            <a:lin ang="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2"/>
          <p:cNvSpPr>
            <a:spLocks noGrp="1"/>
          </p:cNvSpPr>
          <p:nvPr>
            <p:ph idx="1"/>
          </p:nvPr>
        </p:nvSpPr>
        <p:spPr>
          <a:xfrm>
            <a:off x="228600" y="1371600"/>
            <a:ext cx="7543800" cy="5334000"/>
          </a:xfrm>
        </p:spPr>
        <p:txBody>
          <a:bodyPr>
            <a:normAutofit fontScale="77500" lnSpcReduction="20000"/>
          </a:bodyPr>
          <a:lstStyle/>
          <a:p>
            <a:pPr marL="0" indent="0">
              <a:buNone/>
            </a:pPr>
            <a:r>
              <a:rPr lang="en-US" b="1" dirty="0" smtClean="0">
                <a:solidFill>
                  <a:srgbClr val="0070C0"/>
                </a:solidFill>
                <a:latin typeface="Leelawadee" panose="020B0502040204020203" pitchFamily="34" charset="-34"/>
                <a:cs typeface="Leelawadee" panose="020B0502040204020203" pitchFamily="34" charset="-34"/>
              </a:rPr>
              <a:t>OnDemand Discovery</a:t>
            </a:r>
            <a:r>
              <a:rPr lang="en-US" sz="2000" dirty="0">
                <a:solidFill>
                  <a:srgbClr val="0070C0"/>
                </a:solidFill>
                <a:latin typeface="Leelawadee" panose="020B0502040204020203" pitchFamily="34" charset="-34"/>
                <a:cs typeface="Leelawadee" panose="020B0502040204020203" pitchFamily="34" charset="-34"/>
              </a:rPr>
              <a:t>®</a:t>
            </a:r>
          </a:p>
          <a:p>
            <a:pPr lvl="1">
              <a:buFont typeface="Arial" panose="020B0604020202020204" pitchFamily="34" charset="0"/>
              <a:buChar char="•"/>
            </a:pPr>
            <a:r>
              <a:rPr lang="en-US" dirty="0" smtClean="0">
                <a:latin typeface="Leelawadee" panose="020B0502040204020203" pitchFamily="34" charset="-34"/>
                <a:cs typeface="Leelawadee" panose="020B0502040204020203" pitchFamily="34" charset="-34"/>
              </a:rPr>
              <a:t>Predictable Costs!</a:t>
            </a:r>
          </a:p>
          <a:p>
            <a:pPr lvl="1">
              <a:buFont typeface="Arial" panose="020B0604020202020204" pitchFamily="34" charset="0"/>
              <a:buChar char="•"/>
            </a:pPr>
            <a:r>
              <a:rPr lang="en-US" dirty="0">
                <a:latin typeface="Leelawadee" panose="020B0502040204020203" pitchFamily="34" charset="-34"/>
                <a:cs typeface="Leelawadee" panose="020B0502040204020203" pitchFamily="34" charset="-34"/>
              </a:rPr>
              <a:t>Low Processing Fees!</a:t>
            </a:r>
          </a:p>
          <a:p>
            <a:pPr lvl="1">
              <a:buFont typeface="Arial" panose="020B0604020202020204" pitchFamily="34" charset="0"/>
              <a:buChar char="•"/>
            </a:pPr>
            <a:r>
              <a:rPr lang="en-US" dirty="0" smtClean="0">
                <a:latin typeface="Leelawadee" panose="020B0502040204020203" pitchFamily="34" charset="-34"/>
                <a:cs typeface="Leelawadee" panose="020B0502040204020203" pitchFamily="34" charset="-34"/>
              </a:rPr>
              <a:t>Process </a:t>
            </a:r>
            <a:r>
              <a:rPr lang="en-US" dirty="0">
                <a:latin typeface="Leelawadee" panose="020B0502040204020203" pitchFamily="34" charset="-34"/>
                <a:cs typeface="Leelawadee" panose="020B0502040204020203" pitchFamily="34" charset="-34"/>
              </a:rPr>
              <a:t>&amp; Load Your Own Data!</a:t>
            </a:r>
          </a:p>
          <a:p>
            <a:pPr lvl="1">
              <a:buFont typeface="Arial" panose="020B0604020202020204" pitchFamily="34" charset="0"/>
              <a:buChar char="•"/>
            </a:pPr>
            <a:r>
              <a:rPr lang="en-US" dirty="0">
                <a:latin typeface="Leelawadee" panose="020B0502040204020203" pitchFamily="34" charset="-34"/>
                <a:cs typeface="Leelawadee" panose="020B0502040204020203" pitchFamily="34" charset="-34"/>
              </a:rPr>
              <a:t>Begin Review Right Away!</a:t>
            </a:r>
          </a:p>
          <a:p>
            <a:pPr lvl="1">
              <a:buFont typeface="Arial" panose="020B0604020202020204" pitchFamily="34" charset="0"/>
              <a:buChar char="•"/>
            </a:pPr>
            <a:r>
              <a:rPr lang="en-US" dirty="0" smtClean="0">
                <a:latin typeface="Leelawadee" panose="020B0502040204020203" pitchFamily="34" charset="-34"/>
                <a:cs typeface="Leelawadee" panose="020B0502040204020203" pitchFamily="34" charset="-34"/>
              </a:rPr>
              <a:t>Unlimited </a:t>
            </a:r>
            <a:r>
              <a:rPr lang="en-US" dirty="0">
                <a:latin typeface="Leelawadee" panose="020B0502040204020203" pitchFamily="34" charset="-34"/>
                <a:cs typeface="Leelawadee" panose="020B0502040204020203" pitchFamily="34" charset="-34"/>
              </a:rPr>
              <a:t>Users!  No User </a:t>
            </a:r>
            <a:r>
              <a:rPr lang="en-US" dirty="0" smtClean="0">
                <a:latin typeface="Leelawadee" panose="020B0502040204020203" pitchFamily="34" charset="-34"/>
                <a:cs typeface="Leelawadee" panose="020B0502040204020203" pitchFamily="34" charset="-34"/>
              </a:rPr>
              <a:t>Fees!</a:t>
            </a:r>
            <a:endParaRPr lang="en-US" dirty="0">
              <a:latin typeface="Leelawadee" panose="020B0502040204020203" pitchFamily="34" charset="-34"/>
              <a:cs typeface="Leelawadee" panose="020B0502040204020203" pitchFamily="34" charset="-34"/>
            </a:endParaRPr>
          </a:p>
          <a:p>
            <a:pPr lvl="1">
              <a:buFont typeface="Arial" panose="020B0604020202020204" pitchFamily="34" charset="0"/>
              <a:buChar char="•"/>
            </a:pPr>
            <a:r>
              <a:rPr lang="en-US" dirty="0">
                <a:latin typeface="Leelawadee" panose="020B0502040204020203" pitchFamily="34" charset="-34"/>
                <a:cs typeface="Leelawadee" panose="020B0502040204020203" pitchFamily="34" charset="-34"/>
              </a:rPr>
              <a:t>Do It Yourself</a:t>
            </a:r>
            <a:r>
              <a:rPr lang="en-US" dirty="0" smtClean="0">
                <a:latin typeface="Leelawadee" panose="020B0502040204020203" pitchFamily="34" charset="-34"/>
                <a:cs typeface="Leelawadee" panose="020B0502040204020203" pitchFamily="34" charset="-34"/>
              </a:rPr>
              <a:t>!</a:t>
            </a:r>
          </a:p>
          <a:p>
            <a:pPr marL="457200" lvl="1" indent="0">
              <a:buNone/>
            </a:pPr>
            <a:endParaRPr lang="en-US" dirty="0" smtClean="0">
              <a:solidFill>
                <a:srgbClr val="0070C0"/>
              </a:solidFill>
              <a:latin typeface="Leelawadee" panose="020B0502040204020203" pitchFamily="34" charset="-34"/>
              <a:cs typeface="Leelawadee" panose="020B0502040204020203" pitchFamily="34" charset="-34"/>
            </a:endParaRPr>
          </a:p>
          <a:p>
            <a:pPr marL="0" indent="0">
              <a:buNone/>
            </a:pPr>
            <a:r>
              <a:rPr lang="en-US" b="1" dirty="0" smtClean="0">
                <a:solidFill>
                  <a:srgbClr val="0070C0"/>
                </a:solidFill>
                <a:latin typeface="Leelawadee" panose="020B0502040204020203" pitchFamily="34" charset="-34"/>
                <a:cs typeface="Leelawadee" panose="020B0502040204020203" pitchFamily="34" charset="-34"/>
              </a:rPr>
              <a:t>Process </a:t>
            </a:r>
            <a:r>
              <a:rPr lang="en-US" b="1" dirty="0">
                <a:solidFill>
                  <a:srgbClr val="0070C0"/>
                </a:solidFill>
                <a:latin typeface="Leelawadee" panose="020B0502040204020203" pitchFamily="34" charset="-34"/>
                <a:cs typeface="Leelawadee" panose="020B0502040204020203" pitchFamily="34" charset="-34"/>
              </a:rPr>
              <a:t>(File conversion during upload)</a:t>
            </a:r>
            <a:r>
              <a:rPr lang="en-US" dirty="0">
                <a:solidFill>
                  <a:srgbClr val="0070C0"/>
                </a:solidFill>
                <a:latin typeface="Leelawadee" panose="020B0502040204020203" pitchFamily="34" charset="-34"/>
                <a:cs typeface="Leelawadee" panose="020B0502040204020203" pitchFamily="34" charset="-34"/>
              </a:rPr>
              <a:t> </a:t>
            </a:r>
          </a:p>
          <a:p>
            <a:pPr lvl="1">
              <a:buFont typeface="Arial" panose="020B0604020202020204" pitchFamily="34" charset="0"/>
              <a:buChar char="•"/>
            </a:pPr>
            <a:r>
              <a:rPr lang="en-US" dirty="0">
                <a:latin typeface="Leelawadee" panose="020B0502040204020203" pitchFamily="34" charset="-34"/>
                <a:cs typeface="Leelawadee" panose="020B0502040204020203" pitchFamily="34" charset="-34"/>
              </a:rPr>
              <a:t>Near Native Rendering of Native Files to HTML</a:t>
            </a:r>
          </a:p>
          <a:p>
            <a:pPr lvl="1">
              <a:buFont typeface="Arial" panose="020B0604020202020204" pitchFamily="34" charset="0"/>
              <a:buChar char="•"/>
            </a:pPr>
            <a:r>
              <a:rPr lang="en-US" dirty="0">
                <a:latin typeface="Leelawadee" panose="020B0502040204020203" pitchFamily="34" charset="-34"/>
                <a:cs typeface="Leelawadee" panose="020B0502040204020203" pitchFamily="34" charset="-34"/>
              </a:rPr>
              <a:t>OCR (non-text embedded image files)</a:t>
            </a:r>
          </a:p>
          <a:p>
            <a:pPr lvl="1">
              <a:buFont typeface="Arial" panose="020B0604020202020204" pitchFamily="34" charset="0"/>
              <a:buChar char="•"/>
            </a:pPr>
            <a:r>
              <a:rPr lang="en-US" dirty="0" smtClean="0">
                <a:latin typeface="Leelawadee" panose="020B0502040204020203" pitchFamily="34" charset="-34"/>
                <a:cs typeface="Leelawadee" panose="020B0502040204020203" pitchFamily="34" charset="-34"/>
              </a:rPr>
              <a:t>Duplicate </a:t>
            </a:r>
            <a:r>
              <a:rPr lang="en-US" dirty="0">
                <a:latin typeface="Leelawadee" panose="020B0502040204020203" pitchFamily="34" charset="-34"/>
                <a:cs typeface="Leelawadee" panose="020B0502040204020203" pitchFamily="34" charset="-34"/>
              </a:rPr>
              <a:t>Files Identified (MD5 hash value calculations for file identification</a:t>
            </a:r>
            <a:r>
              <a:rPr lang="en-US" dirty="0" smtClean="0">
                <a:latin typeface="Leelawadee" panose="020B0502040204020203" pitchFamily="34" charset="-34"/>
                <a:cs typeface="Leelawadee" panose="020B0502040204020203" pitchFamily="34" charset="-34"/>
              </a:rPr>
              <a:t>)</a:t>
            </a:r>
          </a:p>
          <a:p>
            <a:pPr lvl="1">
              <a:buFont typeface="Arial" panose="020B0604020202020204" pitchFamily="34" charset="0"/>
              <a:buChar char="•"/>
            </a:pPr>
            <a:r>
              <a:rPr lang="en-US" dirty="0" smtClean="0">
                <a:latin typeface="Leelawadee" panose="020B0502040204020203" pitchFamily="34" charset="-34"/>
                <a:cs typeface="Leelawadee" panose="020B0502040204020203" pitchFamily="34" charset="-34"/>
              </a:rPr>
              <a:t>Metadata and Full Text Indexing Completed (immediate searching once uploaded)</a:t>
            </a:r>
            <a:endParaRPr lang="en-US" altLang="en-US" dirty="0">
              <a:solidFill>
                <a:prstClr val="black"/>
              </a:solidFill>
              <a:latin typeface="Leelawadee" panose="020B0502040204020203" pitchFamily="34" charset="-34"/>
              <a:cs typeface="Leelawadee" panose="020B0502040204020203" pitchFamily="34" charset="-34"/>
            </a:endParaRPr>
          </a:p>
          <a:p>
            <a:pPr marL="0" indent="0">
              <a:spcBef>
                <a:spcPct val="0"/>
              </a:spcBef>
              <a:buNone/>
              <a:defRPr/>
            </a:pPr>
            <a:endParaRPr lang="en-US" altLang="en-US" sz="2800" b="1" dirty="0" smtClean="0">
              <a:latin typeface="Leelawadee" panose="020B0502040204020203" pitchFamily="34" charset="-34"/>
              <a:cs typeface="Leelawadee" panose="020B0502040204020203" pitchFamily="34" charset="-34"/>
            </a:endParaRPr>
          </a:p>
        </p:txBody>
      </p:sp>
      <p:sp>
        <p:nvSpPr>
          <p:cNvPr id="2" name="Rectangle 1"/>
          <p:cNvSpPr/>
          <p:nvPr/>
        </p:nvSpPr>
        <p:spPr>
          <a:xfrm>
            <a:off x="990600" y="342899"/>
            <a:ext cx="7628620" cy="769441"/>
          </a:xfrm>
          <a:prstGeom prst="rect">
            <a:avLst/>
          </a:prstGeom>
          <a:noFill/>
        </p:spPr>
        <p:txBody>
          <a:bodyPr wrap="square" lIns="91440" tIns="45720" rIns="91440" bIns="45720">
            <a:spAutoFit/>
          </a:bodyPr>
          <a:lstStyle/>
          <a:p>
            <a:pPr algn="ctr"/>
            <a:r>
              <a:rPr lang="en-US" sz="4000" b="1" cap="none" spc="0" dirty="0" smtClean="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The </a:t>
            </a:r>
            <a:r>
              <a:rPr lang="en-US" sz="4000" b="1" cap="none" spc="0" dirty="0" err="1" smtClean="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CloudNine</a:t>
            </a:r>
            <a:r>
              <a:rPr lang="en-US" sz="4000" b="1" cap="none" spc="0" dirty="0" smtClean="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 </a:t>
            </a:r>
            <a:r>
              <a:rPr lang="en-US" sz="4400" b="1" i="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P</a:t>
            </a:r>
            <a:r>
              <a:rPr lang="en-US" sz="4000" b="1" i="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ROCESS</a:t>
            </a:r>
            <a:endParaRPr lang="en-US" sz="4000" b="1" i="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endParaRPr>
          </a:p>
        </p:txBody>
      </p:sp>
    </p:spTree>
    <p:extLst>
      <p:ext uri="{BB962C8B-B14F-4D97-AF65-F5344CB8AC3E}">
        <p14:creationId xmlns:p14="http://schemas.microsoft.com/office/powerpoint/2010/main" val="29631921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1000"/>
                                        <p:tgtEl>
                                          <p:spTgt spid="6">
                                            <p:txEl>
                                              <p:pRg st="1" end="1"/>
                                            </p:txEl>
                                          </p:spTgt>
                                        </p:tgtEl>
                                      </p:cBhvr>
                                    </p:animEffect>
                                    <p:anim calcmode="lin" valueType="num">
                                      <p:cBhvr>
                                        <p:cTn id="13"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1000"/>
                                        <p:tgtEl>
                                          <p:spTgt spid="6">
                                            <p:txEl>
                                              <p:pRg st="2" end="2"/>
                                            </p:txEl>
                                          </p:spTgt>
                                        </p:tgtEl>
                                      </p:cBhvr>
                                    </p:animEffect>
                                    <p:anim calcmode="lin" valueType="num">
                                      <p:cBhvr>
                                        <p:cTn id="18"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1000"/>
                                        <p:tgtEl>
                                          <p:spTgt spid="6">
                                            <p:txEl>
                                              <p:pRg st="3" end="3"/>
                                            </p:txEl>
                                          </p:spTgt>
                                        </p:tgtEl>
                                      </p:cBhvr>
                                    </p:animEffect>
                                    <p:anim calcmode="lin" valueType="num">
                                      <p:cBhvr>
                                        <p:cTn id="23"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6">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1000"/>
                                        <p:tgtEl>
                                          <p:spTgt spid="6">
                                            <p:txEl>
                                              <p:pRg st="4" end="4"/>
                                            </p:txEl>
                                          </p:spTgt>
                                        </p:tgtEl>
                                      </p:cBhvr>
                                    </p:animEffect>
                                    <p:anim calcmode="lin" valueType="num">
                                      <p:cBhvr>
                                        <p:cTn id="28"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6">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1000"/>
                                        <p:tgtEl>
                                          <p:spTgt spid="6">
                                            <p:txEl>
                                              <p:pRg st="5" end="5"/>
                                            </p:txEl>
                                          </p:spTgt>
                                        </p:tgtEl>
                                      </p:cBhvr>
                                    </p:animEffect>
                                    <p:anim calcmode="lin" valueType="num">
                                      <p:cBhvr>
                                        <p:cTn id="33"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6">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fade">
                                      <p:cBhvr>
                                        <p:cTn id="37" dur="1000"/>
                                        <p:tgtEl>
                                          <p:spTgt spid="6">
                                            <p:txEl>
                                              <p:pRg st="6" end="6"/>
                                            </p:txEl>
                                          </p:spTgt>
                                        </p:tgtEl>
                                      </p:cBhvr>
                                    </p:animEffect>
                                    <p:anim calcmode="lin" valueType="num">
                                      <p:cBhvr>
                                        <p:cTn id="38"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6">
                                            <p:txEl>
                                              <p:pRg st="8" end="8"/>
                                            </p:txEl>
                                          </p:spTgt>
                                        </p:tgtEl>
                                        <p:attrNameLst>
                                          <p:attrName>style.visibility</p:attrName>
                                        </p:attrNameLst>
                                      </p:cBhvr>
                                      <p:to>
                                        <p:strVal val="visible"/>
                                      </p:to>
                                    </p:set>
                                    <p:animEffect transition="in" filter="fade">
                                      <p:cBhvr>
                                        <p:cTn id="44" dur="1000"/>
                                        <p:tgtEl>
                                          <p:spTgt spid="6">
                                            <p:txEl>
                                              <p:pRg st="8" end="8"/>
                                            </p:txEl>
                                          </p:spTgt>
                                        </p:tgtEl>
                                      </p:cBhvr>
                                    </p:animEffect>
                                    <p:anim calcmode="lin" valueType="num">
                                      <p:cBhvr>
                                        <p:cTn id="45"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46" dur="1000" fill="hold"/>
                                        <p:tgtEl>
                                          <p:spTgt spid="6">
                                            <p:txEl>
                                              <p:pRg st="8" end="8"/>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6">
                                            <p:txEl>
                                              <p:pRg st="9" end="9"/>
                                            </p:txEl>
                                          </p:spTgt>
                                        </p:tgtEl>
                                        <p:attrNameLst>
                                          <p:attrName>style.visibility</p:attrName>
                                        </p:attrNameLst>
                                      </p:cBhvr>
                                      <p:to>
                                        <p:strVal val="visible"/>
                                      </p:to>
                                    </p:set>
                                    <p:animEffect transition="in" filter="fade">
                                      <p:cBhvr>
                                        <p:cTn id="49" dur="1000"/>
                                        <p:tgtEl>
                                          <p:spTgt spid="6">
                                            <p:txEl>
                                              <p:pRg st="9" end="9"/>
                                            </p:txEl>
                                          </p:spTgt>
                                        </p:tgtEl>
                                      </p:cBhvr>
                                    </p:animEffect>
                                    <p:anim calcmode="lin" valueType="num">
                                      <p:cBhvr>
                                        <p:cTn id="50" dur="1000" fill="hold"/>
                                        <p:tgtEl>
                                          <p:spTgt spid="6">
                                            <p:txEl>
                                              <p:pRg st="9" end="9"/>
                                            </p:txEl>
                                          </p:spTgt>
                                        </p:tgtEl>
                                        <p:attrNameLst>
                                          <p:attrName>ppt_x</p:attrName>
                                        </p:attrNameLst>
                                      </p:cBhvr>
                                      <p:tavLst>
                                        <p:tav tm="0">
                                          <p:val>
                                            <p:strVal val="#ppt_x"/>
                                          </p:val>
                                        </p:tav>
                                        <p:tav tm="100000">
                                          <p:val>
                                            <p:strVal val="#ppt_x"/>
                                          </p:val>
                                        </p:tav>
                                      </p:tavLst>
                                    </p:anim>
                                    <p:anim calcmode="lin" valueType="num">
                                      <p:cBhvr>
                                        <p:cTn id="51" dur="1000" fill="hold"/>
                                        <p:tgtEl>
                                          <p:spTgt spid="6">
                                            <p:txEl>
                                              <p:pRg st="9" end="9"/>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6">
                                            <p:txEl>
                                              <p:pRg st="10" end="10"/>
                                            </p:txEl>
                                          </p:spTgt>
                                        </p:tgtEl>
                                        <p:attrNameLst>
                                          <p:attrName>style.visibility</p:attrName>
                                        </p:attrNameLst>
                                      </p:cBhvr>
                                      <p:to>
                                        <p:strVal val="visible"/>
                                      </p:to>
                                    </p:set>
                                    <p:animEffect transition="in" filter="fade">
                                      <p:cBhvr>
                                        <p:cTn id="54" dur="1000"/>
                                        <p:tgtEl>
                                          <p:spTgt spid="6">
                                            <p:txEl>
                                              <p:pRg st="10" end="10"/>
                                            </p:txEl>
                                          </p:spTgt>
                                        </p:tgtEl>
                                      </p:cBhvr>
                                    </p:animEffect>
                                    <p:anim calcmode="lin" valueType="num">
                                      <p:cBhvr>
                                        <p:cTn id="55" dur="1000" fill="hold"/>
                                        <p:tgtEl>
                                          <p:spTgt spid="6">
                                            <p:txEl>
                                              <p:pRg st="10" end="10"/>
                                            </p:txEl>
                                          </p:spTgt>
                                        </p:tgtEl>
                                        <p:attrNameLst>
                                          <p:attrName>ppt_x</p:attrName>
                                        </p:attrNameLst>
                                      </p:cBhvr>
                                      <p:tavLst>
                                        <p:tav tm="0">
                                          <p:val>
                                            <p:strVal val="#ppt_x"/>
                                          </p:val>
                                        </p:tav>
                                        <p:tav tm="100000">
                                          <p:val>
                                            <p:strVal val="#ppt_x"/>
                                          </p:val>
                                        </p:tav>
                                      </p:tavLst>
                                    </p:anim>
                                    <p:anim calcmode="lin" valueType="num">
                                      <p:cBhvr>
                                        <p:cTn id="56" dur="1000" fill="hold"/>
                                        <p:tgtEl>
                                          <p:spTgt spid="6">
                                            <p:txEl>
                                              <p:pRg st="10" end="10"/>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6">
                                            <p:txEl>
                                              <p:pRg st="11" end="11"/>
                                            </p:txEl>
                                          </p:spTgt>
                                        </p:tgtEl>
                                        <p:attrNameLst>
                                          <p:attrName>style.visibility</p:attrName>
                                        </p:attrNameLst>
                                      </p:cBhvr>
                                      <p:to>
                                        <p:strVal val="visible"/>
                                      </p:to>
                                    </p:set>
                                    <p:animEffect transition="in" filter="fade">
                                      <p:cBhvr>
                                        <p:cTn id="59" dur="1000"/>
                                        <p:tgtEl>
                                          <p:spTgt spid="6">
                                            <p:txEl>
                                              <p:pRg st="11" end="11"/>
                                            </p:txEl>
                                          </p:spTgt>
                                        </p:tgtEl>
                                      </p:cBhvr>
                                    </p:animEffect>
                                    <p:anim calcmode="lin" valueType="num">
                                      <p:cBhvr>
                                        <p:cTn id="60" dur="1000" fill="hold"/>
                                        <p:tgtEl>
                                          <p:spTgt spid="6">
                                            <p:txEl>
                                              <p:pRg st="11" end="11"/>
                                            </p:txEl>
                                          </p:spTgt>
                                        </p:tgtEl>
                                        <p:attrNameLst>
                                          <p:attrName>ppt_x</p:attrName>
                                        </p:attrNameLst>
                                      </p:cBhvr>
                                      <p:tavLst>
                                        <p:tav tm="0">
                                          <p:val>
                                            <p:strVal val="#ppt_x"/>
                                          </p:val>
                                        </p:tav>
                                        <p:tav tm="100000">
                                          <p:val>
                                            <p:strVal val="#ppt_x"/>
                                          </p:val>
                                        </p:tav>
                                      </p:tavLst>
                                    </p:anim>
                                    <p:anim calcmode="lin" valueType="num">
                                      <p:cBhvr>
                                        <p:cTn id="61" dur="1000" fill="hold"/>
                                        <p:tgtEl>
                                          <p:spTgt spid="6">
                                            <p:txEl>
                                              <p:pRg st="11" end="11"/>
                                            </p:txEl>
                                          </p:spTgt>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6">
                                            <p:txEl>
                                              <p:pRg st="12" end="12"/>
                                            </p:txEl>
                                          </p:spTgt>
                                        </p:tgtEl>
                                        <p:attrNameLst>
                                          <p:attrName>style.visibility</p:attrName>
                                        </p:attrNameLst>
                                      </p:cBhvr>
                                      <p:to>
                                        <p:strVal val="visible"/>
                                      </p:to>
                                    </p:set>
                                    <p:animEffect transition="in" filter="fade">
                                      <p:cBhvr>
                                        <p:cTn id="64" dur="1000"/>
                                        <p:tgtEl>
                                          <p:spTgt spid="6">
                                            <p:txEl>
                                              <p:pRg st="12" end="12"/>
                                            </p:txEl>
                                          </p:spTgt>
                                        </p:tgtEl>
                                      </p:cBhvr>
                                    </p:animEffect>
                                    <p:anim calcmode="lin" valueType="num">
                                      <p:cBhvr>
                                        <p:cTn id="65" dur="1000" fill="hold"/>
                                        <p:tgtEl>
                                          <p:spTgt spid="6">
                                            <p:txEl>
                                              <p:pRg st="12" end="12"/>
                                            </p:txEl>
                                          </p:spTgt>
                                        </p:tgtEl>
                                        <p:attrNameLst>
                                          <p:attrName>ppt_x</p:attrName>
                                        </p:attrNameLst>
                                      </p:cBhvr>
                                      <p:tavLst>
                                        <p:tav tm="0">
                                          <p:val>
                                            <p:strVal val="#ppt_x"/>
                                          </p:val>
                                        </p:tav>
                                        <p:tav tm="100000">
                                          <p:val>
                                            <p:strVal val="#ppt_x"/>
                                          </p:val>
                                        </p:tav>
                                      </p:tavLst>
                                    </p:anim>
                                    <p:anim calcmode="lin" valueType="num">
                                      <p:cBhvr>
                                        <p:cTn id="66" dur="1000" fill="hold"/>
                                        <p:tgtEl>
                                          <p:spTgt spid="6">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rot="5400000" flipV="1">
            <a:off x="-762000" y="-1371600"/>
            <a:ext cx="9067800" cy="7543800"/>
          </a:xfrm>
          <a:prstGeom prst="rect">
            <a:avLst/>
          </a:prstGeom>
          <a:blipFill dpi="0" rotWithShape="1">
            <a:blip r:embed="rId3">
              <a:alphaModFix amt="21000"/>
            </a:blip>
            <a:srcRect/>
            <a:stretch>
              <a:fillRect l="12088" t="-193376" r="-56767" b="-1304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Funnel-BottomHalf.bmp"/>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3262312"/>
            <a:ext cx="3817938" cy="313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0" y="228600"/>
            <a:ext cx="9296400" cy="998041"/>
          </a:xfrm>
          <a:prstGeom prst="rect">
            <a:avLst/>
          </a:prstGeom>
          <a:gradFill flip="none" rotWithShape="1">
            <a:gsLst>
              <a:gs pos="16000">
                <a:schemeClr val="bg1"/>
              </a:gs>
              <a:gs pos="55000">
                <a:srgbClr val="00B0F0"/>
              </a:gs>
              <a:gs pos="83000">
                <a:srgbClr val="0087E6"/>
              </a:gs>
              <a:gs pos="100000">
                <a:srgbClr val="005CBF"/>
              </a:gs>
            </a:gsLst>
            <a:lin ang="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1630362"/>
            <a:ext cx="38100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AutoShape 16"/>
          <p:cNvSpPr>
            <a:spLocks noChangeArrowheads="1"/>
          </p:cNvSpPr>
          <p:nvPr/>
        </p:nvSpPr>
        <p:spPr bwMode="auto">
          <a:xfrm rot="4096644">
            <a:off x="3191066" y="3672525"/>
            <a:ext cx="4033708" cy="468932"/>
          </a:xfrm>
          <a:prstGeom prst="notchedRightArrow">
            <a:avLst/>
          </a:prstGeom>
          <a:solidFill>
            <a:srgbClr val="0070C0"/>
          </a:solidFill>
          <a:ln>
            <a:noFill/>
          </a:ln>
          <a:scene3d>
            <a:camera prst="orthographicFront"/>
            <a:lightRig rig="threePt" dir="t"/>
          </a:scene3d>
          <a:sp3d>
            <a:bevelT/>
          </a:sp3d>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n-US" sz="1800" dirty="0"/>
          </a:p>
        </p:txBody>
      </p:sp>
      <p:sp>
        <p:nvSpPr>
          <p:cNvPr id="7" name="Rectangle 6"/>
          <p:cNvSpPr/>
          <p:nvPr/>
        </p:nvSpPr>
        <p:spPr>
          <a:xfrm>
            <a:off x="105259" y="1785878"/>
            <a:ext cx="3771900" cy="2862322"/>
          </a:xfrm>
          <a:prstGeom prst="rect">
            <a:avLst/>
          </a:prstGeom>
        </p:spPr>
        <p:txBody>
          <a:bodyPr wrap="square">
            <a:spAutoFit/>
          </a:bodyPr>
          <a:lstStyle/>
          <a:p>
            <a:pPr marL="285750" indent="-285750" fontAlgn="auto">
              <a:spcBef>
                <a:spcPts val="0"/>
              </a:spcBef>
              <a:spcAft>
                <a:spcPts val="0"/>
              </a:spcAft>
              <a:buFont typeface="Arial" pitchFamily="34" charset="0"/>
              <a:buChar char="•"/>
              <a:defRPr/>
            </a:pPr>
            <a:r>
              <a:rPr lang="en-US" sz="2400" b="1" dirty="0" smtClean="0">
                <a:solidFill>
                  <a:srgbClr val="0070C0"/>
                </a:solidFill>
                <a:latin typeface="Leelawadee" panose="020B0502040204020203" pitchFamily="34" charset="-34"/>
                <a:cs typeface="Leelawadee" panose="020B0502040204020203" pitchFamily="34" charset="-34"/>
              </a:rPr>
              <a:t>Load Your Own Data</a:t>
            </a:r>
          </a:p>
          <a:p>
            <a:pPr marL="285750" indent="-285750" fontAlgn="auto">
              <a:spcBef>
                <a:spcPts val="0"/>
              </a:spcBef>
              <a:spcAft>
                <a:spcPts val="0"/>
              </a:spcAft>
              <a:buFont typeface="Arial" pitchFamily="34" charset="0"/>
              <a:buChar char="•"/>
              <a:defRPr/>
            </a:pPr>
            <a:r>
              <a:rPr lang="en-US" sz="2400" b="1" dirty="0" smtClean="0">
                <a:solidFill>
                  <a:srgbClr val="0070C0"/>
                </a:solidFill>
                <a:latin typeface="Leelawadee" panose="020B0502040204020203" pitchFamily="34" charset="-34"/>
                <a:cs typeface="Leelawadee" panose="020B0502040204020203" pitchFamily="34" charset="-34"/>
              </a:rPr>
              <a:t>Early </a:t>
            </a:r>
            <a:r>
              <a:rPr lang="en-US" sz="2400" b="1" dirty="0">
                <a:solidFill>
                  <a:srgbClr val="0070C0"/>
                </a:solidFill>
                <a:latin typeface="Leelawadee" panose="020B0502040204020203" pitchFamily="34" charset="-34"/>
                <a:cs typeface="Leelawadee" panose="020B0502040204020203" pitchFamily="34" charset="-34"/>
              </a:rPr>
              <a:t>Data Assessment</a:t>
            </a:r>
          </a:p>
          <a:p>
            <a:pPr marL="285750" indent="-285750" fontAlgn="auto">
              <a:spcBef>
                <a:spcPts val="0"/>
              </a:spcBef>
              <a:spcAft>
                <a:spcPts val="0"/>
              </a:spcAft>
              <a:buFont typeface="Arial" pitchFamily="34" charset="0"/>
              <a:buChar char="•"/>
              <a:defRPr/>
            </a:pPr>
            <a:r>
              <a:rPr lang="en-US" sz="2400" b="1" dirty="0">
                <a:solidFill>
                  <a:srgbClr val="0070C0"/>
                </a:solidFill>
                <a:latin typeface="Leelawadee" panose="020B0502040204020203" pitchFamily="34" charset="-34"/>
                <a:cs typeface="Leelawadee" panose="020B0502040204020203" pitchFamily="34" charset="-34"/>
              </a:rPr>
              <a:t>De-Duplication</a:t>
            </a:r>
          </a:p>
          <a:p>
            <a:pPr marL="285750" indent="-285750" fontAlgn="auto">
              <a:spcBef>
                <a:spcPts val="0"/>
              </a:spcBef>
              <a:spcAft>
                <a:spcPts val="0"/>
              </a:spcAft>
              <a:buFont typeface="Arial" pitchFamily="34" charset="0"/>
              <a:buChar char="•"/>
              <a:defRPr/>
            </a:pPr>
            <a:r>
              <a:rPr lang="en-US" sz="2400" b="1" dirty="0" smtClean="0">
                <a:solidFill>
                  <a:srgbClr val="0070C0"/>
                </a:solidFill>
                <a:latin typeface="Leelawadee" panose="020B0502040204020203" pitchFamily="34" charset="-34"/>
                <a:cs typeface="Leelawadee" panose="020B0502040204020203" pitchFamily="34" charset="-34"/>
              </a:rPr>
              <a:t>Domain </a:t>
            </a:r>
            <a:r>
              <a:rPr lang="en-US" sz="2400" b="1" dirty="0">
                <a:solidFill>
                  <a:srgbClr val="0070C0"/>
                </a:solidFill>
                <a:latin typeface="Leelawadee" panose="020B0502040204020203" pitchFamily="34" charset="-34"/>
                <a:cs typeface="Leelawadee" panose="020B0502040204020203" pitchFamily="34" charset="-34"/>
              </a:rPr>
              <a:t>Identification</a:t>
            </a:r>
          </a:p>
          <a:p>
            <a:pPr marL="285750" indent="-285750" fontAlgn="auto">
              <a:spcBef>
                <a:spcPts val="0"/>
              </a:spcBef>
              <a:spcAft>
                <a:spcPts val="0"/>
              </a:spcAft>
              <a:buFont typeface="Arial" pitchFamily="34" charset="0"/>
              <a:buChar char="•"/>
              <a:defRPr/>
            </a:pPr>
            <a:r>
              <a:rPr lang="en-US" sz="2400" b="1" dirty="0">
                <a:solidFill>
                  <a:srgbClr val="0070C0"/>
                </a:solidFill>
                <a:latin typeface="Leelawadee" panose="020B0502040204020203" pitchFamily="34" charset="-34"/>
                <a:cs typeface="Leelawadee" panose="020B0502040204020203" pitchFamily="34" charset="-34"/>
              </a:rPr>
              <a:t>Filtering</a:t>
            </a:r>
          </a:p>
          <a:p>
            <a:pPr marL="742950" lvl="1" indent="-285750" fontAlgn="auto">
              <a:spcBef>
                <a:spcPts val="0"/>
              </a:spcBef>
              <a:spcAft>
                <a:spcPts val="0"/>
              </a:spcAft>
              <a:buFont typeface="Arial" pitchFamily="34" charset="0"/>
              <a:buChar char="•"/>
              <a:defRPr/>
            </a:pPr>
            <a:r>
              <a:rPr lang="en-US" sz="2000" dirty="0">
                <a:latin typeface="Leelawadee" panose="020B0502040204020203" pitchFamily="34" charset="-34"/>
                <a:cs typeface="Leelawadee" panose="020B0502040204020203" pitchFamily="34" charset="-34"/>
              </a:rPr>
              <a:t>Date Range</a:t>
            </a:r>
          </a:p>
          <a:p>
            <a:pPr marL="742950" lvl="1" indent="-285750" fontAlgn="auto">
              <a:spcBef>
                <a:spcPts val="0"/>
              </a:spcBef>
              <a:spcAft>
                <a:spcPts val="0"/>
              </a:spcAft>
              <a:buFont typeface="Arial" pitchFamily="34" charset="0"/>
              <a:buChar char="•"/>
              <a:defRPr/>
            </a:pPr>
            <a:r>
              <a:rPr lang="en-US" sz="2000" dirty="0">
                <a:latin typeface="Leelawadee" panose="020B0502040204020203" pitchFamily="34" charset="-34"/>
                <a:cs typeface="Leelawadee" panose="020B0502040204020203" pitchFamily="34" charset="-34"/>
              </a:rPr>
              <a:t>Keywords</a:t>
            </a:r>
          </a:p>
          <a:p>
            <a:pPr marL="742950" lvl="1" indent="-285750" fontAlgn="auto">
              <a:spcBef>
                <a:spcPts val="0"/>
              </a:spcBef>
              <a:spcAft>
                <a:spcPts val="0"/>
              </a:spcAft>
              <a:buFont typeface="Arial" pitchFamily="34" charset="0"/>
              <a:buChar char="•"/>
              <a:defRPr/>
            </a:pPr>
            <a:r>
              <a:rPr lang="en-US" sz="2000" dirty="0">
                <a:latin typeface="Leelawadee" panose="020B0502040204020203" pitchFamily="34" charset="-34"/>
                <a:cs typeface="Leelawadee" panose="020B0502040204020203" pitchFamily="34" charset="-34"/>
              </a:rPr>
              <a:t>File Types</a:t>
            </a:r>
          </a:p>
        </p:txBody>
      </p:sp>
      <p:pic>
        <p:nvPicPr>
          <p:cNvPr id="8"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4400" y="5981462"/>
            <a:ext cx="1853096" cy="419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6858000" y="5008602"/>
            <a:ext cx="2209801" cy="553998"/>
          </a:xfrm>
          <a:prstGeom prst="rect">
            <a:avLst/>
          </a:prstGeom>
          <a:noFill/>
        </p:spPr>
        <p:txBody>
          <a:bodyPr wrap="square">
            <a:spAutoFit/>
          </a:bodyPr>
          <a:lstStyle/>
          <a:p>
            <a:pPr algn="r" fontAlgn="auto">
              <a:spcBef>
                <a:spcPts val="0"/>
              </a:spcBef>
              <a:spcAft>
                <a:spcPts val="0"/>
              </a:spcAft>
              <a:defRPr/>
            </a:pPr>
            <a:r>
              <a:rPr lang="en-US" sz="1500" b="1" dirty="0">
                <a:solidFill>
                  <a:srgbClr val="0070C0"/>
                </a:solidFill>
                <a:latin typeface="Leelawadee" panose="020B0502040204020203" pitchFamily="34" charset="-34"/>
                <a:cs typeface="Leelawadee" panose="020B0502040204020203" pitchFamily="34" charset="-34"/>
              </a:rPr>
              <a:t>Volume </a:t>
            </a:r>
            <a:r>
              <a:rPr lang="en-US" sz="1500" b="1" dirty="0" smtClean="0">
                <a:solidFill>
                  <a:srgbClr val="0070C0"/>
                </a:solidFill>
                <a:latin typeface="Leelawadee" panose="020B0502040204020203" pitchFamily="34" charset="-34"/>
                <a:cs typeface="Leelawadee" panose="020B0502040204020203" pitchFamily="34" charset="-34"/>
              </a:rPr>
              <a:t>of </a:t>
            </a:r>
          </a:p>
          <a:p>
            <a:pPr algn="r" fontAlgn="auto">
              <a:spcBef>
                <a:spcPts val="0"/>
              </a:spcBef>
              <a:spcAft>
                <a:spcPts val="0"/>
              </a:spcAft>
              <a:defRPr/>
            </a:pPr>
            <a:r>
              <a:rPr lang="en-US" sz="1500" b="1" dirty="0" smtClean="0">
                <a:solidFill>
                  <a:srgbClr val="0070C0"/>
                </a:solidFill>
                <a:latin typeface="Leelawadee" panose="020B0502040204020203" pitchFamily="34" charset="-34"/>
                <a:cs typeface="Leelawadee" panose="020B0502040204020203" pitchFamily="34" charset="-34"/>
              </a:rPr>
              <a:t>Data to Review</a:t>
            </a:r>
            <a:endParaRPr lang="en-US" sz="1500" b="1" dirty="0">
              <a:solidFill>
                <a:srgbClr val="0070C0"/>
              </a:solidFill>
              <a:latin typeface="Leelawadee" panose="020B0502040204020203" pitchFamily="34" charset="-34"/>
              <a:cs typeface="Leelawadee" panose="020B0502040204020203" pitchFamily="34" charset="-34"/>
            </a:endParaRPr>
          </a:p>
        </p:txBody>
      </p:sp>
      <p:sp>
        <p:nvSpPr>
          <p:cNvPr id="10" name="TextBox 9"/>
          <p:cNvSpPr txBox="1"/>
          <p:nvPr/>
        </p:nvSpPr>
        <p:spPr>
          <a:xfrm>
            <a:off x="6934200" y="5800725"/>
            <a:ext cx="2133600" cy="523875"/>
          </a:xfrm>
          <a:prstGeom prst="rect">
            <a:avLst/>
          </a:prstGeom>
          <a:noFill/>
        </p:spPr>
        <p:txBody>
          <a:bodyPr>
            <a:spAutoFit/>
          </a:bodyPr>
          <a:lstStyle/>
          <a:p>
            <a:pPr algn="r" fontAlgn="auto">
              <a:spcBef>
                <a:spcPts val="0"/>
              </a:spcBef>
              <a:spcAft>
                <a:spcPts val="0"/>
              </a:spcAft>
              <a:defRPr/>
            </a:pPr>
            <a:r>
              <a:rPr lang="en-US" sz="1400" b="1" dirty="0" smtClean="0">
                <a:solidFill>
                  <a:srgbClr val="0070C0"/>
                </a:solidFill>
                <a:latin typeface="Leelawadee" panose="020B0502040204020203" pitchFamily="34" charset="-34"/>
                <a:cs typeface="Leelawadee" panose="020B0502040204020203" pitchFamily="34" charset="-34"/>
              </a:rPr>
              <a:t>OnDemand</a:t>
            </a:r>
            <a:endParaRPr lang="en-US" sz="1400" b="1" dirty="0">
              <a:solidFill>
                <a:srgbClr val="0070C0"/>
              </a:solidFill>
              <a:latin typeface="Leelawadee" panose="020B0502040204020203" pitchFamily="34" charset="-34"/>
              <a:cs typeface="Leelawadee" panose="020B0502040204020203" pitchFamily="34" charset="-34"/>
            </a:endParaRPr>
          </a:p>
          <a:p>
            <a:pPr algn="r" fontAlgn="auto">
              <a:spcBef>
                <a:spcPts val="0"/>
              </a:spcBef>
              <a:spcAft>
                <a:spcPts val="0"/>
              </a:spcAft>
              <a:defRPr/>
            </a:pPr>
            <a:r>
              <a:rPr lang="en-US" sz="1400" b="1" dirty="0">
                <a:solidFill>
                  <a:srgbClr val="0070C0"/>
                </a:solidFill>
                <a:latin typeface="Leelawadee" panose="020B0502040204020203" pitchFamily="34" charset="-34"/>
                <a:cs typeface="Leelawadee" panose="020B0502040204020203" pitchFamily="34" charset="-34"/>
              </a:rPr>
              <a:t>Review Platform</a:t>
            </a:r>
          </a:p>
        </p:txBody>
      </p:sp>
      <p:sp>
        <p:nvSpPr>
          <p:cNvPr id="11" name="TextBox 10"/>
          <p:cNvSpPr txBox="1"/>
          <p:nvPr/>
        </p:nvSpPr>
        <p:spPr>
          <a:xfrm>
            <a:off x="304800" y="5105400"/>
            <a:ext cx="3467100" cy="1200329"/>
          </a:xfrm>
          <a:prstGeom prst="rect">
            <a:avLst/>
          </a:prstGeom>
          <a:noFill/>
        </p:spPr>
        <p:txBody>
          <a:bodyPr wrap="square">
            <a:spAutoFit/>
          </a:bodyPr>
          <a:lstStyle/>
          <a:p>
            <a:pPr fontAlgn="auto">
              <a:spcBef>
                <a:spcPts val="0"/>
              </a:spcBef>
              <a:spcAft>
                <a:spcPts val="0"/>
              </a:spcAft>
              <a:defRPr/>
            </a:pPr>
            <a:r>
              <a:rPr lang="en-US" b="1" dirty="0">
                <a:solidFill>
                  <a:srgbClr val="0070C0"/>
                </a:solidFill>
                <a:latin typeface="Leelawadee" panose="020B0502040204020203" pitchFamily="34" charset="-34"/>
                <a:cs typeface="Leelawadee" panose="020B0502040204020203" pitchFamily="34" charset="-34"/>
              </a:rPr>
              <a:t>End Result: </a:t>
            </a:r>
            <a:endParaRPr lang="en-US" b="1" dirty="0" smtClean="0">
              <a:solidFill>
                <a:srgbClr val="0070C0"/>
              </a:solidFill>
              <a:latin typeface="Leelawadee" panose="020B0502040204020203" pitchFamily="34" charset="-34"/>
              <a:cs typeface="Leelawadee" panose="020B0502040204020203" pitchFamily="34" charset="-34"/>
            </a:endParaRPr>
          </a:p>
          <a:p>
            <a:pPr fontAlgn="auto">
              <a:spcBef>
                <a:spcPts val="0"/>
              </a:spcBef>
              <a:spcAft>
                <a:spcPts val="0"/>
              </a:spcAft>
              <a:defRPr/>
            </a:pPr>
            <a:r>
              <a:rPr lang="en-US" dirty="0" smtClean="0">
                <a:latin typeface="Leelawadee" panose="020B0502040204020203" pitchFamily="34" charset="-34"/>
                <a:cs typeface="Leelawadee" panose="020B0502040204020203" pitchFamily="34" charset="-34"/>
              </a:rPr>
              <a:t>Earlier</a:t>
            </a:r>
            <a:r>
              <a:rPr lang="en-US" dirty="0">
                <a:latin typeface="Leelawadee" panose="020B0502040204020203" pitchFamily="34" charset="-34"/>
                <a:cs typeface="Leelawadee" panose="020B0502040204020203" pitchFamily="34" charset="-34"/>
              </a:rPr>
              <a:t>, and more comprehensive filtering, </a:t>
            </a:r>
            <a:r>
              <a:rPr lang="en-US" dirty="0" smtClean="0">
                <a:latin typeface="Leelawadee" panose="020B0502040204020203" pitchFamily="34" charset="-34"/>
                <a:cs typeface="Leelawadee" panose="020B0502040204020203" pitchFamily="34" charset="-34"/>
              </a:rPr>
              <a:t>“culling” </a:t>
            </a:r>
            <a:r>
              <a:rPr lang="en-US" dirty="0">
                <a:latin typeface="Leelawadee" panose="020B0502040204020203" pitchFamily="34" charset="-34"/>
                <a:cs typeface="Leelawadee" panose="020B0502040204020203" pitchFamily="34" charset="-34"/>
              </a:rPr>
              <a:t>of data </a:t>
            </a:r>
            <a:r>
              <a:rPr lang="en-US" i="1" dirty="0">
                <a:latin typeface="Leelawadee" panose="020B0502040204020203" pitchFamily="34" charset="-34"/>
                <a:cs typeface="Leelawadee" panose="020B0502040204020203" pitchFamily="34" charset="-34"/>
              </a:rPr>
              <a:t>saves review time and costs.</a:t>
            </a:r>
          </a:p>
        </p:txBody>
      </p:sp>
      <p:sp>
        <p:nvSpPr>
          <p:cNvPr id="12" name="Rectangle 11"/>
          <p:cNvSpPr/>
          <p:nvPr/>
        </p:nvSpPr>
        <p:spPr>
          <a:xfrm>
            <a:off x="250556" y="342899"/>
            <a:ext cx="5765810" cy="769441"/>
          </a:xfrm>
          <a:prstGeom prst="rect">
            <a:avLst/>
          </a:prstGeom>
          <a:noFill/>
        </p:spPr>
        <p:txBody>
          <a:bodyPr wrap="none" lIns="91440" tIns="45720" rIns="91440" bIns="45720">
            <a:spAutoFit/>
          </a:bodyPr>
          <a:lstStyle/>
          <a:p>
            <a:pPr algn="ctr"/>
            <a:r>
              <a:rPr lang="en-US" altLang="en-US" sz="44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S</a:t>
            </a:r>
            <a:r>
              <a:rPr lang="en-US" altLang="en-US" sz="40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implify </a:t>
            </a:r>
            <a:r>
              <a:rPr lang="en-US" altLang="en-US" sz="4000" b="1" i="1" cap="none" spc="0" dirty="0" smtClean="0">
                <a:ln w="1905"/>
                <a:solidFill>
                  <a:schemeClr val="accent6">
                    <a:lumMod val="75000"/>
                  </a:schemeClr>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Your Review™</a:t>
            </a:r>
            <a:endParaRPr lang="en-US" sz="4000" b="1" i="1" cap="none" spc="0" dirty="0">
              <a:ln w="1905"/>
              <a:solidFill>
                <a:schemeClr val="accent6">
                  <a:lumMod val="75000"/>
                </a:schemeClr>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endParaRPr>
          </a:p>
        </p:txBody>
      </p:sp>
    </p:spTree>
    <p:extLst>
      <p:ext uri="{BB962C8B-B14F-4D97-AF65-F5344CB8AC3E}">
        <p14:creationId xmlns:p14="http://schemas.microsoft.com/office/powerpoint/2010/main" val="41720189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22" presetClass="entr" presetSubtype="1" fill="hold" grpId="0" nodeType="afterEffect">
                                  <p:stCondLst>
                                    <p:cond delay="1000"/>
                                  </p:stCondLst>
                                  <p:childTnLst>
                                    <p:set>
                                      <p:cBhvr>
                                        <p:cTn id="13" dur="1" fill="hold">
                                          <p:stCondLst>
                                            <p:cond delay="0"/>
                                          </p:stCondLst>
                                        </p:cTn>
                                        <p:tgtEl>
                                          <p:spTgt spid="6"/>
                                        </p:tgtEl>
                                        <p:attrNameLst>
                                          <p:attrName>style.visibility</p:attrName>
                                        </p:attrNameLst>
                                      </p:cBhvr>
                                      <p:to>
                                        <p:strVal val="visible"/>
                                      </p:to>
                                    </p:set>
                                    <p:animEffect transition="in" filter="wipe(up)">
                                      <p:cBhvr>
                                        <p:cTn id="14" dur="1000"/>
                                        <p:tgtEl>
                                          <p:spTgt spid="6"/>
                                        </p:tgtEl>
                                      </p:cBhvr>
                                    </p:animEffect>
                                  </p:childTnLst>
                                </p:cTn>
                              </p:par>
                            </p:childTnLst>
                          </p:cTn>
                        </p:par>
                        <p:par>
                          <p:cTn id="15" fill="hold">
                            <p:stCondLst>
                              <p:cond delay="2500"/>
                            </p:stCondLst>
                            <p:childTnLst>
                              <p:par>
                                <p:cTn id="16" presetID="53" presetClass="entr" presetSubtype="16" fill="hold" nodeType="afterEffect">
                                  <p:stCondLst>
                                    <p:cond delay="50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Effect transition="in" filter="fade">
                                      <p:cBhvr>
                                        <p:cTn id="20" dur="500"/>
                                        <p:tgtEl>
                                          <p:spTgt spid="8"/>
                                        </p:tgtEl>
                                      </p:cBhvr>
                                    </p:animEffect>
                                  </p:childTnLst>
                                </p:cTn>
                              </p:par>
                            </p:childTnLst>
                          </p:cTn>
                        </p:par>
                        <p:par>
                          <p:cTn id="21" fill="hold">
                            <p:stCondLst>
                              <p:cond delay="3500"/>
                            </p:stCondLst>
                            <p:childTnLst>
                              <p:par>
                                <p:cTn id="22" presetID="10" presetClass="entr" presetSubtype="0" fill="hold" grpId="0" nodeType="afterEffect">
                                  <p:stCondLst>
                                    <p:cond delay="100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childTnLst>
                                </p:cTn>
                              </p:par>
                              <p:par>
                                <p:cTn id="25" presetID="10" presetClass="entr" presetSubtype="0" fill="hold" grpId="0" nodeType="withEffect">
                                  <p:stCondLst>
                                    <p:cond delay="100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childTnLst>
                                </p:cTn>
                              </p:par>
                            </p:childTnLst>
                          </p:cTn>
                        </p:par>
                        <p:par>
                          <p:cTn id="28" fill="hold">
                            <p:stCondLst>
                              <p:cond delay="5500"/>
                            </p:stCondLst>
                            <p:childTnLst>
                              <p:par>
                                <p:cTn id="29" presetID="2" presetClass="entr" presetSubtype="4" fill="hold" grpId="0" nodeType="afterEffect">
                                  <p:stCondLst>
                                    <p:cond delay="5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flipH="1">
            <a:off x="0" y="-21956"/>
            <a:ext cx="9144000" cy="6858000"/>
          </a:xfrm>
          <a:prstGeom prst="rect">
            <a:avLst/>
          </a:prstGeom>
          <a:blipFill dpi="0" rotWithShape="1">
            <a:blip r:embed="rId3">
              <a:alphaModFix amt="21000"/>
            </a:blip>
            <a:srcRect/>
            <a:stretch>
              <a:fillRect l="-30284" t="-93566" r="-85280" b="-6689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0" y="228600"/>
            <a:ext cx="9144000" cy="998041"/>
          </a:xfrm>
          <a:prstGeom prst="rect">
            <a:avLst/>
          </a:prstGeom>
          <a:gradFill flip="none" rotWithShape="1">
            <a:gsLst>
              <a:gs pos="0">
                <a:schemeClr val="bg1"/>
              </a:gs>
              <a:gs pos="29000">
                <a:srgbClr val="00B0F0"/>
              </a:gs>
              <a:gs pos="53000">
                <a:srgbClr val="0087E6"/>
              </a:gs>
              <a:gs pos="100000">
                <a:srgbClr val="005CBF"/>
              </a:gs>
            </a:gsLst>
            <a:lin ang="540000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Users\rbeken\AppData\Local\Microsoft\Windows\Temporary Internet Files\Content.Outlook\Y1UNN6ZD\ODD-SS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6678" y="1336813"/>
            <a:ext cx="6953469" cy="3387587"/>
          </a:xfrm>
          <a:prstGeom prst="rect">
            <a:avLst/>
          </a:prstGeom>
          <a:solidFill>
            <a:srgbClr val="FFFFFF">
              <a:shade val="85000"/>
            </a:srgbClr>
          </a:solidFill>
          <a:ln w="28575" cap="sq">
            <a:solidFill>
              <a:schemeClr val="tx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027" name="Picture 3" descr="C:\Users\rbeken\AppData\Local\Microsoft\Windows\Temporary Internet Files\Content.Outlook\Y1UNN6ZD\ODD-SS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0050" y="4114800"/>
            <a:ext cx="4871451" cy="2573703"/>
          </a:xfrm>
          <a:prstGeom prst="rect">
            <a:avLst/>
          </a:prstGeom>
          <a:solidFill>
            <a:srgbClr val="FFFFFF">
              <a:shade val="85000"/>
            </a:srgbClr>
          </a:solidFill>
          <a:ln w="38100" cap="sq">
            <a:solidFill>
              <a:schemeClr val="tx1">
                <a:lumMod val="95000"/>
                <a:lumOff val="5000"/>
              </a:schemeClr>
            </a:solidFill>
            <a:miter lim="800000"/>
          </a:ln>
          <a:effectLst>
            <a:outerShdw blurRad="101600" dist="38100" dir="18900000" sx="101000" sy="101000" algn="bl" rotWithShape="0">
              <a:prstClr val="black">
                <a:alpha val="47000"/>
              </a:prstClr>
            </a:outerShdw>
          </a:effectLst>
          <a:scene3d>
            <a:camera prst="orthographicFront"/>
            <a:lightRig rig="twoPt" dir="t">
              <a:rot lat="0" lon="0" rev="7200000"/>
            </a:lightRig>
          </a:scene3d>
          <a:sp3d>
            <a:bevelT w="25400" h="19050"/>
            <a:contourClr>
              <a:srgbClr val="FFFFFF"/>
            </a:contourClr>
          </a:sp3d>
          <a:extLst/>
        </p:spPr>
      </p:pic>
      <p:cxnSp>
        <p:nvCxnSpPr>
          <p:cNvPr id="19" name="Straight Connector 18"/>
          <p:cNvCxnSpPr/>
          <p:nvPr/>
        </p:nvCxnSpPr>
        <p:spPr>
          <a:xfrm flipV="1">
            <a:off x="210050" y="1336813"/>
            <a:ext cx="1846628" cy="2773551"/>
          </a:xfrm>
          <a:prstGeom prst="line">
            <a:avLst/>
          </a:prstGeom>
          <a:ln>
            <a:solidFill>
              <a:schemeClr val="tx1"/>
            </a:solidFill>
          </a:ln>
          <a:effectLst/>
          <a:scene3d>
            <a:camera prst="orthographicFront"/>
            <a:lightRig rig="threePt" dir="t"/>
          </a:scene3d>
          <a:sp3d>
            <a:bevelT/>
          </a:sp3d>
        </p:spPr>
        <p:style>
          <a:lnRef idx="3">
            <a:schemeClr val="accent6"/>
          </a:lnRef>
          <a:fillRef idx="0">
            <a:schemeClr val="accent6"/>
          </a:fillRef>
          <a:effectRef idx="2">
            <a:schemeClr val="accent6"/>
          </a:effectRef>
          <a:fontRef idx="minor">
            <a:schemeClr val="tx1"/>
          </a:fontRef>
        </p:style>
      </p:cxnSp>
      <p:cxnSp>
        <p:nvCxnSpPr>
          <p:cNvPr id="22" name="Straight Connector 21"/>
          <p:cNvCxnSpPr/>
          <p:nvPr/>
        </p:nvCxnSpPr>
        <p:spPr>
          <a:xfrm flipV="1">
            <a:off x="5062451" y="4724401"/>
            <a:ext cx="3928646" cy="1964102"/>
          </a:xfrm>
          <a:prstGeom prst="line">
            <a:avLst/>
          </a:prstGeom>
          <a:ln w="38100"/>
          <a:effectLst/>
          <a:scene3d>
            <a:camera prst="orthographicFront"/>
            <a:lightRig rig="threePt" dir="t"/>
          </a:scene3d>
          <a:sp3d>
            <a:bevelT/>
          </a:sp3d>
        </p:spPr>
        <p:style>
          <a:lnRef idx="2">
            <a:schemeClr val="dk1"/>
          </a:lnRef>
          <a:fillRef idx="0">
            <a:schemeClr val="dk1"/>
          </a:fillRef>
          <a:effectRef idx="1">
            <a:schemeClr val="dk1"/>
          </a:effectRef>
          <a:fontRef idx="minor">
            <a:schemeClr val="tx1"/>
          </a:fontRef>
        </p:style>
      </p:cxnSp>
      <p:sp>
        <p:nvSpPr>
          <p:cNvPr id="32" name="TextBox 31"/>
          <p:cNvSpPr txBox="1"/>
          <p:nvPr/>
        </p:nvSpPr>
        <p:spPr>
          <a:xfrm>
            <a:off x="5334000" y="4953000"/>
            <a:ext cx="2819400" cy="1015663"/>
          </a:xfrm>
          <a:prstGeom prst="rect">
            <a:avLst/>
          </a:prstGeom>
          <a:solidFill>
            <a:schemeClr val="bg1"/>
          </a:solidFill>
          <a:ln w="25400" cmpd="sng">
            <a:solidFill>
              <a:schemeClr val="tx1"/>
            </a:solidFill>
          </a:ln>
        </p:spPr>
        <p:txBody>
          <a:bodyPr wrap="square">
            <a:spAutoFit/>
          </a:bodyPr>
          <a:lstStyle/>
          <a:p>
            <a:pPr fontAlgn="auto">
              <a:spcBef>
                <a:spcPts val="0"/>
              </a:spcBef>
              <a:spcAft>
                <a:spcPts val="0"/>
              </a:spcAft>
              <a:defRPr/>
            </a:pPr>
            <a:r>
              <a:rPr lang="en-US" sz="2000" b="1" dirty="0" smtClean="0">
                <a:solidFill>
                  <a:schemeClr val="accent6">
                    <a:lumMod val="75000"/>
                  </a:schemeClr>
                </a:solidFill>
                <a:latin typeface="Leelawadee" panose="020B0502040204020203" pitchFamily="34" charset="-34"/>
                <a:cs typeface="Leelawadee" panose="020B0502040204020203" pitchFamily="34" charset="-34"/>
              </a:rPr>
              <a:t>Process &amp; Load your own data right from your computer!</a:t>
            </a:r>
            <a:endParaRPr lang="en-US" sz="2000" b="1" dirty="0">
              <a:solidFill>
                <a:schemeClr val="accent6">
                  <a:lumMod val="75000"/>
                </a:schemeClr>
              </a:solidFill>
              <a:latin typeface="Leelawadee" panose="020B0502040204020203" pitchFamily="34" charset="-34"/>
              <a:cs typeface="Leelawadee" panose="020B0502040204020203" pitchFamily="34" charset="-34"/>
            </a:endParaRPr>
          </a:p>
        </p:txBody>
      </p:sp>
      <p:sp>
        <p:nvSpPr>
          <p:cNvPr id="3" name="Rectangle 2"/>
          <p:cNvSpPr/>
          <p:nvPr/>
        </p:nvSpPr>
        <p:spPr>
          <a:xfrm>
            <a:off x="0" y="373559"/>
            <a:ext cx="8311378" cy="769441"/>
          </a:xfrm>
          <a:prstGeom prst="rect">
            <a:avLst/>
          </a:prstGeom>
          <a:noFill/>
        </p:spPr>
        <p:txBody>
          <a:bodyPr wrap="none" lIns="91440" tIns="45720" rIns="91440" bIns="45720">
            <a:spAutoFit/>
          </a:bodyPr>
          <a:lstStyle/>
          <a:p>
            <a:r>
              <a:rPr lang="en-US" sz="4400" b="1" i="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I</a:t>
            </a:r>
            <a:r>
              <a:rPr lang="en-US" sz="4000" b="1" i="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NTEGRATED</a:t>
            </a:r>
            <a:r>
              <a:rPr lang="en-US" sz="4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 </a:t>
            </a:r>
            <a:r>
              <a:rPr lang="en-US" sz="4000" b="1" cap="none" spc="0" dirty="0" err="1" smtClean="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OnDemand</a:t>
            </a:r>
            <a:r>
              <a:rPr lang="en-US" sz="4200" b="1" i="1" baseline="30000" dirty="0" smtClean="0">
                <a:solidFill>
                  <a:schemeClr val="bg1"/>
                </a:solidFill>
              </a:rPr>
              <a:t>®</a:t>
            </a:r>
            <a:r>
              <a:rPr lang="en-US" sz="4200" b="1" cap="none" spc="0" dirty="0" smtClean="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 </a:t>
            </a:r>
            <a:r>
              <a:rPr lang="en-US" sz="4000" b="1" cap="none" spc="0" dirty="0" smtClean="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Review</a:t>
            </a:r>
            <a:endParaRPr lang="en-US" sz="4000" b="1" cap="none" spc="0" dirty="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endParaRPr>
          </a:p>
        </p:txBody>
      </p:sp>
    </p:spTree>
    <p:extLst>
      <p:ext uri="{BB962C8B-B14F-4D97-AF65-F5344CB8AC3E}">
        <p14:creationId xmlns:p14="http://schemas.microsoft.com/office/powerpoint/2010/main" val="2348382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p:cTn id="7" dur="1000" fill="hold"/>
                                        <p:tgtEl>
                                          <p:spTgt spid="1027"/>
                                        </p:tgtEl>
                                        <p:attrNameLst>
                                          <p:attrName>ppt_w</p:attrName>
                                        </p:attrNameLst>
                                      </p:cBhvr>
                                      <p:tavLst>
                                        <p:tav tm="0">
                                          <p:val>
                                            <p:fltVal val="0"/>
                                          </p:val>
                                        </p:tav>
                                        <p:tav tm="100000">
                                          <p:val>
                                            <p:strVal val="#ppt_w"/>
                                          </p:val>
                                        </p:tav>
                                      </p:tavLst>
                                    </p:anim>
                                    <p:anim calcmode="lin" valueType="num">
                                      <p:cBhvr>
                                        <p:cTn id="8" dur="1000" fill="hold"/>
                                        <p:tgtEl>
                                          <p:spTgt spid="1027"/>
                                        </p:tgtEl>
                                        <p:attrNameLst>
                                          <p:attrName>ppt_h</p:attrName>
                                        </p:attrNameLst>
                                      </p:cBhvr>
                                      <p:tavLst>
                                        <p:tav tm="0">
                                          <p:val>
                                            <p:fltVal val="0"/>
                                          </p:val>
                                        </p:tav>
                                        <p:tav tm="100000">
                                          <p:val>
                                            <p:strVal val="#ppt_h"/>
                                          </p:val>
                                        </p:tav>
                                      </p:tavLst>
                                    </p:anim>
                                    <p:animEffect transition="in" filter="fade">
                                      <p:cBhvr>
                                        <p:cTn id="9" dur="1000"/>
                                        <p:tgtEl>
                                          <p:spTgt spid="1027"/>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p:cTn id="13" dur="1000" fill="hold"/>
                                        <p:tgtEl>
                                          <p:spTgt spid="1026"/>
                                        </p:tgtEl>
                                        <p:attrNameLst>
                                          <p:attrName>ppt_w</p:attrName>
                                        </p:attrNameLst>
                                      </p:cBhvr>
                                      <p:tavLst>
                                        <p:tav tm="0">
                                          <p:val>
                                            <p:fltVal val="0"/>
                                          </p:val>
                                        </p:tav>
                                        <p:tav tm="100000">
                                          <p:val>
                                            <p:strVal val="#ppt_w"/>
                                          </p:val>
                                        </p:tav>
                                      </p:tavLst>
                                    </p:anim>
                                    <p:anim calcmode="lin" valueType="num">
                                      <p:cBhvr>
                                        <p:cTn id="14" dur="1000" fill="hold"/>
                                        <p:tgtEl>
                                          <p:spTgt spid="1026"/>
                                        </p:tgtEl>
                                        <p:attrNameLst>
                                          <p:attrName>ppt_h</p:attrName>
                                        </p:attrNameLst>
                                      </p:cBhvr>
                                      <p:tavLst>
                                        <p:tav tm="0">
                                          <p:val>
                                            <p:fltVal val="0"/>
                                          </p:val>
                                        </p:tav>
                                        <p:tav tm="100000">
                                          <p:val>
                                            <p:strVal val="#ppt_h"/>
                                          </p:val>
                                        </p:tav>
                                      </p:tavLst>
                                    </p:anim>
                                    <p:animEffect transition="in" filter="fade">
                                      <p:cBhvr>
                                        <p:cTn id="15" dur="1000"/>
                                        <p:tgtEl>
                                          <p:spTgt spid="1026"/>
                                        </p:tgtEl>
                                      </p:cBhvr>
                                    </p:animEffect>
                                  </p:childTnLst>
                                </p:cTn>
                              </p:par>
                            </p:childTnLst>
                          </p:cTn>
                        </p:par>
                        <p:par>
                          <p:cTn id="16" fill="hold">
                            <p:stCondLst>
                              <p:cond delay="2000"/>
                            </p:stCondLst>
                            <p:childTnLst>
                              <p:par>
                                <p:cTn id="17" presetID="2" presetClass="entr" presetSubtype="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1000" fill="hold"/>
                                        <p:tgtEl>
                                          <p:spTgt spid="32"/>
                                        </p:tgtEl>
                                        <p:attrNameLst>
                                          <p:attrName>ppt_x</p:attrName>
                                        </p:attrNameLst>
                                      </p:cBhvr>
                                      <p:tavLst>
                                        <p:tav tm="0">
                                          <p:val>
                                            <p:strVal val="1+#ppt_w/2"/>
                                          </p:val>
                                        </p:tav>
                                        <p:tav tm="100000">
                                          <p:val>
                                            <p:strVal val="#ppt_x"/>
                                          </p:val>
                                        </p:tav>
                                      </p:tavLst>
                                    </p:anim>
                                    <p:anim calcmode="lin" valueType="num">
                                      <p:cBhvr additive="base">
                                        <p:cTn id="20" dur="1000" fill="hold"/>
                                        <p:tgtEl>
                                          <p:spTgt spid="32"/>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10" presetClass="entr" presetSubtype="0"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1000"/>
                                        <p:tgtEl>
                                          <p:spTgt spid="19"/>
                                        </p:tgtEl>
                                      </p:cBhvr>
                                    </p:animEffect>
                                  </p:childTnLst>
                                </p:cTn>
                              </p:par>
                              <p:par>
                                <p:cTn id="25" presetID="10"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rot="530500" flipV="1">
            <a:off x="-1462846" y="-1181463"/>
            <a:ext cx="11070436" cy="8592192"/>
          </a:xfrm>
          <a:prstGeom prst="rect">
            <a:avLst/>
          </a:prstGeom>
          <a:blipFill dpi="0" rotWithShape="1">
            <a:blip r:embed="rId3">
              <a:alphaModFix amt="21000"/>
            </a:blip>
            <a:srcRect/>
            <a:stretch>
              <a:fillRect l="-5609" t="-50004" r="-93547" b="-5325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228600"/>
            <a:ext cx="9144000" cy="998041"/>
          </a:xfrm>
          <a:prstGeom prst="rect">
            <a:avLst/>
          </a:prstGeom>
          <a:gradFill flip="none" rotWithShape="1">
            <a:gsLst>
              <a:gs pos="10000">
                <a:schemeClr val="bg1"/>
              </a:gs>
              <a:gs pos="50000">
                <a:srgbClr val="00B0F0"/>
              </a:gs>
              <a:gs pos="80000">
                <a:srgbClr val="0087E6"/>
              </a:gs>
              <a:gs pos="100000">
                <a:srgbClr val="005CBF"/>
              </a:gs>
            </a:gsLst>
            <a:lin ang="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2"/>
          <p:cNvPicPr>
            <a:picLocks noChangeAspect="1" noChangeArrowheads="1"/>
          </p:cNvPicPr>
          <p:nvPr/>
        </p:nvPicPr>
        <p:blipFill>
          <a:blip r:embed="rId4">
            <a:extLst>
              <a:ext uri="{BEBA8EAE-BF5A-486C-A8C5-ECC9F3942E4B}">
                <a14:imgProps xmlns:a14="http://schemas.microsoft.com/office/drawing/2010/main">
                  <a14:imgLayer r:embed="rId5">
                    <a14:imgEffect>
                      <a14:sharpenSoften amount="36000"/>
                    </a14:imgEffect>
                    <a14:imgEffect>
                      <a14:brightnessContrast contrast="14000"/>
                    </a14:imgEffect>
                  </a14:imgLayer>
                </a14:imgProps>
              </a:ext>
              <a:ext uri="{28A0092B-C50C-407E-A947-70E740481C1C}">
                <a14:useLocalDpi xmlns:a14="http://schemas.microsoft.com/office/drawing/2010/main" val="0"/>
              </a:ext>
            </a:extLst>
          </a:blip>
          <a:srcRect/>
          <a:stretch>
            <a:fillRect/>
          </a:stretch>
        </p:blipFill>
        <p:spPr bwMode="auto">
          <a:xfrm>
            <a:off x="1228908" y="1371600"/>
            <a:ext cx="7386456" cy="49530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Lst>
        </p:spPr>
      </p:pic>
      <p:sp>
        <p:nvSpPr>
          <p:cNvPr id="4" name="Rectangle 3"/>
          <p:cNvSpPr/>
          <p:nvPr/>
        </p:nvSpPr>
        <p:spPr>
          <a:xfrm>
            <a:off x="832033" y="304800"/>
            <a:ext cx="7479933" cy="923330"/>
          </a:xfrm>
          <a:prstGeom prst="rect">
            <a:avLst/>
          </a:prstGeom>
          <a:noFill/>
        </p:spPr>
        <p:txBody>
          <a:bodyPr wrap="none" lIns="91440" tIns="45720" rIns="91440" bIns="45720">
            <a:spAutoFit/>
          </a:bodyPr>
          <a:lstStyle/>
          <a:p>
            <a:pPr algn="ctr"/>
            <a:r>
              <a:rPr lang="en-US" alt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Early Data Assessment</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endParaRPr>
          </a:p>
        </p:txBody>
      </p:sp>
      <p:pic>
        <p:nvPicPr>
          <p:cNvPr id="10" name="Picture 14"/>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200" y="6172200"/>
            <a:ext cx="269388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97561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rot="14692116">
            <a:off x="669956" y="-1490407"/>
            <a:ext cx="11719208" cy="10378224"/>
          </a:xfrm>
          <a:prstGeom prst="rect">
            <a:avLst/>
          </a:prstGeom>
          <a:blipFill dpi="0" rotWithShape="1">
            <a:blip r:embed="rId3">
              <a:alphaModFix amt="21000"/>
            </a:blip>
            <a:srcRect/>
            <a:stretch>
              <a:fillRect l="-5609" t="-50004" r="-93547" b="-5325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40150" y="1371599"/>
            <a:ext cx="7275513" cy="490011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52400" y="2902803"/>
            <a:ext cx="1602939" cy="830997"/>
          </a:xfrm>
          <a:prstGeom prst="rect">
            <a:avLst/>
          </a:prstGeom>
          <a:noFill/>
        </p:spPr>
        <p:txBody>
          <a:bodyPr wrap="none" rtlCol="0">
            <a:spAutoFit/>
          </a:bodyPr>
          <a:lstStyle/>
          <a:p>
            <a:r>
              <a:rPr lang="en-US" sz="2400" b="1" dirty="0" smtClean="0">
                <a:solidFill>
                  <a:schemeClr val="accent6">
                    <a:lumMod val="75000"/>
                  </a:schemeClr>
                </a:solidFill>
                <a:latin typeface="Leelawadee" panose="020B0502040204020203" pitchFamily="34" charset="-34"/>
                <a:cs typeface="Leelawadee" panose="020B0502040204020203" pitchFamily="34" charset="-34"/>
              </a:rPr>
              <a:t>Filter </a:t>
            </a:r>
          </a:p>
          <a:p>
            <a:r>
              <a:rPr lang="en-US" sz="2400" b="1" dirty="0" smtClean="0">
                <a:solidFill>
                  <a:schemeClr val="accent6">
                    <a:lumMod val="75000"/>
                  </a:schemeClr>
                </a:solidFill>
                <a:latin typeface="Leelawadee" panose="020B0502040204020203" pitchFamily="34" charset="-34"/>
                <a:cs typeface="Leelawadee" panose="020B0502040204020203" pitchFamily="34" charset="-34"/>
              </a:rPr>
              <a:t>Your </a:t>
            </a:r>
            <a:r>
              <a:rPr lang="en-US" sz="2400" b="1" dirty="0">
                <a:solidFill>
                  <a:schemeClr val="accent6">
                    <a:lumMod val="75000"/>
                  </a:schemeClr>
                </a:solidFill>
                <a:latin typeface="Leelawadee" panose="020B0502040204020203" pitchFamily="34" charset="-34"/>
                <a:cs typeface="Leelawadee" panose="020B0502040204020203" pitchFamily="34" charset="-34"/>
              </a:rPr>
              <a:t>D</a:t>
            </a:r>
            <a:r>
              <a:rPr lang="en-US" sz="2400" b="1" dirty="0" smtClean="0">
                <a:solidFill>
                  <a:schemeClr val="accent6">
                    <a:lumMod val="75000"/>
                  </a:schemeClr>
                </a:solidFill>
                <a:latin typeface="Leelawadee" panose="020B0502040204020203" pitchFamily="34" charset="-34"/>
                <a:cs typeface="Leelawadee" panose="020B0502040204020203" pitchFamily="34" charset="-34"/>
              </a:rPr>
              <a:t>ata</a:t>
            </a:r>
            <a:endParaRPr lang="en-US" sz="2400" b="1" dirty="0">
              <a:solidFill>
                <a:schemeClr val="accent6">
                  <a:lumMod val="75000"/>
                </a:schemeClr>
              </a:solidFill>
              <a:latin typeface="Leelawadee" panose="020B0502040204020203" pitchFamily="34" charset="-34"/>
              <a:cs typeface="Leelawadee" panose="020B0502040204020203" pitchFamily="34" charset="-34"/>
            </a:endParaRPr>
          </a:p>
        </p:txBody>
      </p:sp>
      <p:sp>
        <p:nvSpPr>
          <p:cNvPr id="9" name="Rectangle 8"/>
          <p:cNvSpPr/>
          <p:nvPr/>
        </p:nvSpPr>
        <p:spPr>
          <a:xfrm>
            <a:off x="0" y="228600"/>
            <a:ext cx="9144000" cy="998041"/>
          </a:xfrm>
          <a:prstGeom prst="rect">
            <a:avLst/>
          </a:prstGeom>
          <a:gradFill flip="none" rotWithShape="1">
            <a:gsLst>
              <a:gs pos="10000">
                <a:schemeClr val="bg1"/>
              </a:gs>
              <a:gs pos="50000">
                <a:srgbClr val="00B0F0"/>
              </a:gs>
              <a:gs pos="80000">
                <a:srgbClr val="0087E6"/>
              </a:gs>
              <a:gs pos="100000">
                <a:srgbClr val="005CBF"/>
              </a:gs>
            </a:gsLst>
            <a:lin ang="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897303" y="228600"/>
            <a:ext cx="6094297" cy="923330"/>
          </a:xfrm>
          <a:prstGeom prst="rect">
            <a:avLst/>
          </a:prstGeom>
          <a:noFill/>
        </p:spPr>
        <p:txBody>
          <a:bodyPr wrap="none" lIns="91440" tIns="45720" rIns="91440" bIns="45720">
            <a:spAutoFit/>
          </a:bodyPr>
          <a:lstStyle/>
          <a:p>
            <a:pPr algn="ctr"/>
            <a:r>
              <a:rPr lang="en-US" alt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File Type Filtering</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endParaRPr>
          </a:p>
        </p:txBody>
      </p:sp>
      <p:pic>
        <p:nvPicPr>
          <p:cNvPr id="11" name="Picture 14"/>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200" y="6172200"/>
            <a:ext cx="269388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12" descr="Funnel-BottomHalf.bmp"/>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4800" y="3733800"/>
            <a:ext cx="2688199"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10854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3" presetClass="entr" presetSubtype="1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linds(horizontal)">
                                      <p:cBhvr>
                                        <p:cTn id="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rot="11584249">
            <a:off x="-676652" y="-1496038"/>
            <a:ext cx="12629803" cy="9614273"/>
          </a:xfrm>
          <a:prstGeom prst="rect">
            <a:avLst/>
          </a:prstGeom>
          <a:blipFill dpi="0" rotWithShape="1">
            <a:blip r:embed="rId3">
              <a:alphaModFix amt="21000"/>
            </a:blip>
            <a:srcRect/>
            <a:stretch>
              <a:fillRect l="17587" t="-64261" r="-70351" b="-20537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2939" y="1331563"/>
            <a:ext cx="7388661" cy="500625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0" y="228600"/>
            <a:ext cx="9144000" cy="998041"/>
          </a:xfrm>
          <a:prstGeom prst="rect">
            <a:avLst/>
          </a:prstGeom>
          <a:gradFill flip="none" rotWithShape="1">
            <a:gsLst>
              <a:gs pos="10000">
                <a:schemeClr val="bg1"/>
              </a:gs>
              <a:gs pos="50000">
                <a:srgbClr val="00B0F0"/>
              </a:gs>
              <a:gs pos="80000">
                <a:srgbClr val="0087E6"/>
              </a:gs>
              <a:gs pos="100000">
                <a:srgbClr val="005CBF"/>
              </a:gs>
            </a:gsLst>
            <a:lin ang="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959179" y="228600"/>
            <a:ext cx="6032421" cy="923330"/>
          </a:xfrm>
          <a:prstGeom prst="rect">
            <a:avLst/>
          </a:prstGeom>
          <a:noFill/>
        </p:spPr>
        <p:txBody>
          <a:bodyPr wrap="none" lIns="91440" tIns="45720" rIns="91440" bIns="45720">
            <a:spAutoFit/>
          </a:bodyPr>
          <a:lstStyle/>
          <a:p>
            <a:pPr algn="ctr"/>
            <a:r>
              <a:rPr lang="en-US" alt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Keyword Filtering</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endParaRPr>
          </a:p>
        </p:txBody>
      </p:sp>
      <p:pic>
        <p:nvPicPr>
          <p:cNvPr id="13" name="Picture 14"/>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200" y="6172200"/>
            <a:ext cx="269388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a:off x="152400" y="2902803"/>
            <a:ext cx="1602939" cy="830997"/>
          </a:xfrm>
          <a:prstGeom prst="rect">
            <a:avLst/>
          </a:prstGeom>
          <a:noFill/>
        </p:spPr>
        <p:txBody>
          <a:bodyPr wrap="none" rtlCol="0">
            <a:spAutoFit/>
          </a:bodyPr>
          <a:lstStyle/>
          <a:p>
            <a:r>
              <a:rPr lang="en-US" sz="2400" b="1" dirty="0" smtClean="0">
                <a:solidFill>
                  <a:schemeClr val="accent6">
                    <a:lumMod val="75000"/>
                  </a:schemeClr>
                </a:solidFill>
                <a:latin typeface="Leelawadee" panose="020B0502040204020203" pitchFamily="34" charset="-34"/>
                <a:cs typeface="Leelawadee" panose="020B0502040204020203" pitchFamily="34" charset="-34"/>
              </a:rPr>
              <a:t>Filter </a:t>
            </a:r>
          </a:p>
          <a:p>
            <a:r>
              <a:rPr lang="en-US" sz="2400" b="1" dirty="0" smtClean="0">
                <a:solidFill>
                  <a:schemeClr val="accent6">
                    <a:lumMod val="75000"/>
                  </a:schemeClr>
                </a:solidFill>
                <a:latin typeface="Leelawadee" panose="020B0502040204020203" pitchFamily="34" charset="-34"/>
                <a:cs typeface="Leelawadee" panose="020B0502040204020203" pitchFamily="34" charset="-34"/>
              </a:rPr>
              <a:t>Your </a:t>
            </a:r>
            <a:r>
              <a:rPr lang="en-US" sz="2400" b="1" dirty="0">
                <a:solidFill>
                  <a:schemeClr val="accent6">
                    <a:lumMod val="75000"/>
                  </a:schemeClr>
                </a:solidFill>
                <a:latin typeface="Leelawadee" panose="020B0502040204020203" pitchFamily="34" charset="-34"/>
                <a:cs typeface="Leelawadee" panose="020B0502040204020203" pitchFamily="34" charset="-34"/>
              </a:rPr>
              <a:t>D</a:t>
            </a:r>
            <a:r>
              <a:rPr lang="en-US" sz="2400" b="1" dirty="0" smtClean="0">
                <a:solidFill>
                  <a:schemeClr val="accent6">
                    <a:lumMod val="75000"/>
                  </a:schemeClr>
                </a:solidFill>
                <a:latin typeface="Leelawadee" panose="020B0502040204020203" pitchFamily="34" charset="-34"/>
                <a:cs typeface="Leelawadee" panose="020B0502040204020203" pitchFamily="34" charset="-34"/>
              </a:rPr>
              <a:t>ata</a:t>
            </a:r>
            <a:endParaRPr lang="en-US" sz="2400" b="1" dirty="0">
              <a:solidFill>
                <a:schemeClr val="accent6">
                  <a:lumMod val="75000"/>
                </a:schemeClr>
              </a:solidFill>
              <a:latin typeface="Leelawadee" panose="020B0502040204020203" pitchFamily="34" charset="-34"/>
              <a:cs typeface="Leelawadee" panose="020B0502040204020203" pitchFamily="34" charset="-34"/>
            </a:endParaRPr>
          </a:p>
        </p:txBody>
      </p:sp>
      <p:pic>
        <p:nvPicPr>
          <p:cNvPr id="16" name="Picture 15" descr="Funnel-BottomHalf.bmp"/>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4800" y="3733800"/>
            <a:ext cx="2688199"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68505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3" presetClass="entr" presetSubtype="1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blinds(horizontal)">
                                      <p:cBhvr>
                                        <p:cTn id="1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flipH="1">
            <a:off x="0" y="-304800"/>
            <a:ext cx="9144000" cy="7132320"/>
          </a:xfrm>
          <a:prstGeom prst="rect">
            <a:avLst/>
          </a:prstGeom>
          <a:blipFill dpi="0" rotWithShape="1">
            <a:blip r:embed="rId3">
              <a:alphaModFix amt="21000"/>
            </a:blip>
            <a:srcRect/>
            <a:stretch>
              <a:fillRect l="-33820" t="-96794" r="-106893" b="-7628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228600"/>
            <a:ext cx="9144000" cy="998041"/>
          </a:xfrm>
          <a:prstGeom prst="rect">
            <a:avLst/>
          </a:prstGeom>
          <a:gradFill flip="none" rotWithShape="1">
            <a:gsLst>
              <a:gs pos="10000">
                <a:schemeClr val="bg1"/>
              </a:gs>
              <a:gs pos="50000">
                <a:srgbClr val="00B0F0"/>
              </a:gs>
              <a:gs pos="80000">
                <a:srgbClr val="0087E6"/>
              </a:gs>
              <a:gs pos="100000">
                <a:srgbClr val="005CBF"/>
              </a:gs>
            </a:gsLst>
            <a:lin ang="1080000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1447800"/>
            <a:ext cx="7086600" cy="480246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3314302" y="228600"/>
            <a:ext cx="5753498" cy="923330"/>
          </a:xfrm>
          <a:prstGeom prst="rect">
            <a:avLst/>
          </a:prstGeom>
          <a:noFill/>
        </p:spPr>
        <p:txBody>
          <a:bodyPr wrap="none" lIns="91440" tIns="45720" rIns="91440" bIns="45720">
            <a:spAutoFit/>
          </a:bodyPr>
          <a:lstStyle/>
          <a:p>
            <a:pPr algn="ctr"/>
            <a:r>
              <a:rPr lang="en-US" alt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Domain Filtering</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endParaRPr>
          </a:p>
        </p:txBody>
      </p:sp>
      <p:pic>
        <p:nvPicPr>
          <p:cNvPr id="11" name="Picture 14"/>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200" y="6172200"/>
            <a:ext cx="269388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152400" y="2902803"/>
            <a:ext cx="1602939" cy="830997"/>
          </a:xfrm>
          <a:prstGeom prst="rect">
            <a:avLst/>
          </a:prstGeom>
          <a:noFill/>
        </p:spPr>
        <p:txBody>
          <a:bodyPr wrap="none" rtlCol="0">
            <a:spAutoFit/>
          </a:bodyPr>
          <a:lstStyle/>
          <a:p>
            <a:r>
              <a:rPr lang="en-US" sz="2400" b="1" dirty="0" smtClean="0">
                <a:solidFill>
                  <a:schemeClr val="accent6">
                    <a:lumMod val="75000"/>
                  </a:schemeClr>
                </a:solidFill>
                <a:latin typeface="Leelawadee" panose="020B0502040204020203" pitchFamily="34" charset="-34"/>
                <a:cs typeface="Leelawadee" panose="020B0502040204020203" pitchFamily="34" charset="-34"/>
              </a:rPr>
              <a:t>Filter </a:t>
            </a:r>
          </a:p>
          <a:p>
            <a:r>
              <a:rPr lang="en-US" sz="2400" b="1" dirty="0" smtClean="0">
                <a:solidFill>
                  <a:schemeClr val="accent6">
                    <a:lumMod val="75000"/>
                  </a:schemeClr>
                </a:solidFill>
                <a:latin typeface="Leelawadee" panose="020B0502040204020203" pitchFamily="34" charset="-34"/>
                <a:cs typeface="Leelawadee" panose="020B0502040204020203" pitchFamily="34" charset="-34"/>
              </a:rPr>
              <a:t>Your </a:t>
            </a:r>
            <a:r>
              <a:rPr lang="en-US" sz="2400" b="1" dirty="0">
                <a:solidFill>
                  <a:schemeClr val="accent6">
                    <a:lumMod val="75000"/>
                  </a:schemeClr>
                </a:solidFill>
                <a:latin typeface="Leelawadee" panose="020B0502040204020203" pitchFamily="34" charset="-34"/>
                <a:cs typeface="Leelawadee" panose="020B0502040204020203" pitchFamily="34" charset="-34"/>
              </a:rPr>
              <a:t>D</a:t>
            </a:r>
            <a:r>
              <a:rPr lang="en-US" sz="2400" b="1" dirty="0" smtClean="0">
                <a:solidFill>
                  <a:schemeClr val="accent6">
                    <a:lumMod val="75000"/>
                  </a:schemeClr>
                </a:solidFill>
                <a:latin typeface="Leelawadee" panose="020B0502040204020203" pitchFamily="34" charset="-34"/>
                <a:cs typeface="Leelawadee" panose="020B0502040204020203" pitchFamily="34" charset="-34"/>
              </a:rPr>
              <a:t>ata</a:t>
            </a:r>
            <a:endParaRPr lang="en-US" sz="2400" b="1" dirty="0">
              <a:solidFill>
                <a:schemeClr val="accent6">
                  <a:lumMod val="75000"/>
                </a:schemeClr>
              </a:solidFill>
              <a:latin typeface="Leelawadee" panose="020B0502040204020203" pitchFamily="34" charset="-34"/>
              <a:cs typeface="Leelawadee" panose="020B0502040204020203" pitchFamily="34" charset="-34"/>
            </a:endParaRPr>
          </a:p>
        </p:txBody>
      </p:sp>
      <p:pic>
        <p:nvPicPr>
          <p:cNvPr id="14" name="Picture 13" descr="Funnel-BottomHalf.bmp"/>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4800" y="3733800"/>
            <a:ext cx="2688199"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2603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3" presetClass="entr" presetSubtype="1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linds(horizontal)">
                                      <p:cBhvr>
                                        <p:cTn id="1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flipH="1">
            <a:off x="-914400" y="-274320"/>
            <a:ext cx="10210800" cy="7132320"/>
          </a:xfrm>
          <a:prstGeom prst="rect">
            <a:avLst/>
          </a:prstGeom>
          <a:blipFill dpi="0" rotWithShape="1">
            <a:blip r:embed="rId3">
              <a:alphaModFix amt="21000"/>
            </a:blip>
            <a:srcRect/>
            <a:stretch>
              <a:fillRect l="-33820" t="-96794" r="-106893" b="-7628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221159"/>
            <a:ext cx="9144000" cy="998041"/>
          </a:xfrm>
          <a:prstGeom prst="rect">
            <a:avLst/>
          </a:prstGeom>
          <a:gradFill flip="none" rotWithShape="1">
            <a:gsLst>
              <a:gs pos="0">
                <a:schemeClr val="bg1"/>
              </a:gs>
              <a:gs pos="31000">
                <a:srgbClr val="00B0F0"/>
              </a:gs>
              <a:gs pos="57000">
                <a:srgbClr val="0087E6"/>
              </a:gs>
              <a:gs pos="100000">
                <a:srgbClr val="005CBF"/>
              </a:gs>
            </a:gsLst>
            <a:lin ang="540000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C:\Users\galvarado\AppData\Local\Microsoft\Windows\Temporary Internet Files\Content.Outlook\PA1U7JQ3\OnDemand print screen 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2057400"/>
            <a:ext cx="8867775" cy="4191000"/>
          </a:xfrm>
          <a:prstGeom prst="rect">
            <a:avLst/>
          </a:prstGeom>
          <a:ln>
            <a:noFill/>
          </a:ln>
          <a:effectLst>
            <a:outerShdw blurRad="292100" dist="63500" dir="2700000" algn="tl" rotWithShape="0">
              <a:srgbClr val="333333">
                <a:alpha val="32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Arrow Connector 4"/>
          <p:cNvCxnSpPr/>
          <p:nvPr/>
        </p:nvCxnSpPr>
        <p:spPr>
          <a:xfrm flipH="1">
            <a:off x="876300" y="1852415"/>
            <a:ext cx="363538" cy="490735"/>
          </a:xfrm>
          <a:prstGeom prst="straightConnector1">
            <a:avLst/>
          </a:prstGeom>
          <a:ln w="25400">
            <a:solidFill>
              <a:schemeClr val="accent6">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77812" y="1544638"/>
            <a:ext cx="2236787" cy="307777"/>
          </a:xfrm>
          <a:prstGeom prst="rect">
            <a:avLst/>
          </a:prstGeom>
          <a:solidFill>
            <a:schemeClr val="bg1">
              <a:alpha val="48000"/>
            </a:schemeClr>
          </a:solidFill>
          <a:ln w="25400" cmpd="sng">
            <a:solidFill>
              <a:schemeClr val="accent6">
                <a:lumMod val="75000"/>
              </a:schemeClr>
            </a:solidFill>
          </a:ln>
        </p:spPr>
        <p:txBody>
          <a:bodyPr wrap="square">
            <a:spAutoFit/>
          </a:bodyPr>
          <a:lstStyle/>
          <a:p>
            <a:pPr fontAlgn="auto">
              <a:spcBef>
                <a:spcPts val="0"/>
              </a:spcBef>
              <a:spcAft>
                <a:spcPts val="0"/>
              </a:spcAft>
              <a:defRPr/>
            </a:pPr>
            <a:r>
              <a:rPr lang="en-US" sz="1400" dirty="0">
                <a:latin typeface="Leelawadee" panose="020B0502040204020203" pitchFamily="34" charset="-34"/>
                <a:cs typeface="Leelawadee" panose="020B0502040204020203" pitchFamily="34" charset="-34"/>
              </a:rPr>
              <a:t>Native/Image Viewing</a:t>
            </a:r>
          </a:p>
        </p:txBody>
      </p:sp>
      <p:sp>
        <p:nvSpPr>
          <p:cNvPr id="7" name="TextBox 6"/>
          <p:cNvSpPr txBox="1"/>
          <p:nvPr/>
        </p:nvSpPr>
        <p:spPr>
          <a:xfrm>
            <a:off x="2895600" y="2681288"/>
            <a:ext cx="2362200" cy="523875"/>
          </a:xfrm>
          <a:prstGeom prst="rect">
            <a:avLst/>
          </a:prstGeom>
          <a:solidFill>
            <a:schemeClr val="bg1"/>
          </a:solidFill>
          <a:ln w="25400" cmpd="sng">
            <a:solidFill>
              <a:schemeClr val="accent6">
                <a:lumMod val="75000"/>
              </a:schemeClr>
            </a:solidFill>
          </a:ln>
        </p:spPr>
        <p:txBody>
          <a:bodyPr>
            <a:spAutoFit/>
          </a:bodyPr>
          <a:lstStyle/>
          <a:p>
            <a:pPr fontAlgn="auto">
              <a:spcBef>
                <a:spcPts val="0"/>
              </a:spcBef>
              <a:spcAft>
                <a:spcPts val="0"/>
              </a:spcAft>
              <a:defRPr/>
            </a:pPr>
            <a:r>
              <a:rPr lang="en-US" sz="1400" dirty="0">
                <a:latin typeface="Leelawadee" panose="020B0502040204020203" pitchFamily="34" charset="-34"/>
                <a:cs typeface="Leelawadee" panose="020B0502040204020203" pitchFamily="34" charset="-34"/>
              </a:rPr>
              <a:t>Text and Fielded Searching with Hit Highlighting</a:t>
            </a:r>
          </a:p>
        </p:txBody>
      </p:sp>
      <p:cxnSp>
        <p:nvCxnSpPr>
          <p:cNvPr id="8" name="Straight Arrow Connector 7"/>
          <p:cNvCxnSpPr/>
          <p:nvPr/>
        </p:nvCxnSpPr>
        <p:spPr>
          <a:xfrm flipH="1">
            <a:off x="1600200" y="3000375"/>
            <a:ext cx="1279525" cy="323850"/>
          </a:xfrm>
          <a:prstGeom prst="straightConnector1">
            <a:avLst/>
          </a:prstGeom>
          <a:ln w="25400">
            <a:solidFill>
              <a:schemeClr val="accent6">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596063" y="1409700"/>
            <a:ext cx="1555234" cy="307777"/>
          </a:xfrm>
          <a:prstGeom prst="rect">
            <a:avLst/>
          </a:prstGeom>
          <a:solidFill>
            <a:schemeClr val="bg1">
              <a:alpha val="46000"/>
            </a:schemeClr>
          </a:solidFill>
          <a:ln w="25400" cmpd="sng">
            <a:solidFill>
              <a:schemeClr val="accent6">
                <a:lumMod val="75000"/>
              </a:schemeClr>
            </a:solidFill>
          </a:ln>
        </p:spPr>
        <p:txBody>
          <a:bodyPr wrap="none">
            <a:spAutoFit/>
          </a:bodyPr>
          <a:lstStyle/>
          <a:p>
            <a:pPr fontAlgn="auto">
              <a:spcBef>
                <a:spcPts val="0"/>
              </a:spcBef>
              <a:spcAft>
                <a:spcPts val="0"/>
              </a:spcAft>
              <a:defRPr/>
            </a:pPr>
            <a:r>
              <a:rPr lang="en-US" sz="1400" dirty="0">
                <a:latin typeface="Leelawadee" panose="020B0502040204020203" pitchFamily="34" charset="-34"/>
                <a:cs typeface="Leelawadee" panose="020B0502040204020203" pitchFamily="34" charset="-34"/>
              </a:rPr>
              <a:t>Metadata Display</a:t>
            </a:r>
          </a:p>
        </p:txBody>
      </p:sp>
      <p:cxnSp>
        <p:nvCxnSpPr>
          <p:cNvPr id="10" name="Straight Arrow Connector 9"/>
          <p:cNvCxnSpPr/>
          <p:nvPr/>
        </p:nvCxnSpPr>
        <p:spPr>
          <a:xfrm>
            <a:off x="7323138" y="1703388"/>
            <a:ext cx="3175" cy="2335212"/>
          </a:xfrm>
          <a:prstGeom prst="straightConnector1">
            <a:avLst/>
          </a:prstGeom>
          <a:ln w="25400">
            <a:solidFill>
              <a:schemeClr val="accent6">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620000" y="3170238"/>
            <a:ext cx="1432765" cy="307777"/>
          </a:xfrm>
          <a:prstGeom prst="rect">
            <a:avLst/>
          </a:prstGeom>
          <a:solidFill>
            <a:schemeClr val="bg1">
              <a:alpha val="85000"/>
            </a:schemeClr>
          </a:solidFill>
          <a:ln w="25400" cmpd="sng">
            <a:solidFill>
              <a:schemeClr val="accent6">
                <a:lumMod val="75000"/>
              </a:schemeClr>
            </a:solidFill>
          </a:ln>
        </p:spPr>
        <p:txBody>
          <a:bodyPr wrap="none">
            <a:spAutoFit/>
          </a:bodyPr>
          <a:lstStyle/>
          <a:p>
            <a:pPr fontAlgn="auto">
              <a:spcBef>
                <a:spcPts val="0"/>
              </a:spcBef>
              <a:spcAft>
                <a:spcPts val="0"/>
              </a:spcAft>
              <a:defRPr/>
            </a:pPr>
            <a:r>
              <a:rPr lang="en-US" sz="1400" dirty="0">
                <a:latin typeface="Leelawadee" panose="020B0502040204020203" pitchFamily="34" charset="-34"/>
                <a:cs typeface="Leelawadee" panose="020B0502040204020203" pitchFamily="34" charset="-34"/>
              </a:rPr>
              <a:t>Reporting Tools</a:t>
            </a:r>
          </a:p>
        </p:txBody>
      </p:sp>
      <p:cxnSp>
        <p:nvCxnSpPr>
          <p:cNvPr id="12" name="Straight Arrow Connector 11"/>
          <p:cNvCxnSpPr/>
          <p:nvPr/>
        </p:nvCxnSpPr>
        <p:spPr>
          <a:xfrm flipV="1">
            <a:off x="8270875" y="2208213"/>
            <a:ext cx="492125" cy="947737"/>
          </a:xfrm>
          <a:prstGeom prst="straightConnector1">
            <a:avLst/>
          </a:prstGeom>
          <a:ln w="25400">
            <a:solidFill>
              <a:schemeClr val="accent6">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373559"/>
            <a:ext cx="9144000" cy="707886"/>
          </a:xfrm>
          <a:prstGeom prst="rect">
            <a:avLst/>
          </a:prstGeom>
          <a:noFill/>
        </p:spPr>
        <p:txBody>
          <a:bodyPr wrap="square" lIns="91440" tIns="45720" rIns="91440" bIns="45720">
            <a:spAutoFit/>
          </a:bodyPr>
          <a:lstStyle/>
          <a:p>
            <a:pPr algn="ctr"/>
            <a:r>
              <a:rPr lang="en-US" sz="4000" b="1" i="1" cap="none" spc="0" dirty="0" err="1" smtClean="0">
                <a:ln w="1905"/>
                <a:solidFill>
                  <a:schemeClr val="accent6">
                    <a:lumMod val="75000"/>
                  </a:schemeClr>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OnDemand</a:t>
            </a:r>
            <a:r>
              <a:rPr lang="en-US" sz="4000" b="1" i="1" cap="none" spc="0" dirty="0" smtClean="0">
                <a:ln w="1905"/>
                <a:solidFill>
                  <a:schemeClr val="accent6">
                    <a:lumMod val="75000"/>
                  </a:schemeClr>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 </a:t>
            </a:r>
            <a:r>
              <a:rPr lang="en-US" sz="4000" b="1" i="1" baseline="30000" dirty="0" smtClean="0">
                <a:solidFill>
                  <a:schemeClr val="accent6">
                    <a:lumMod val="75000"/>
                  </a:schemeClr>
                </a:solidFill>
              </a:rPr>
              <a:t>®</a:t>
            </a:r>
            <a:r>
              <a:rPr lang="en-US" sz="4000" b="1" i="1" dirty="0">
                <a:solidFill>
                  <a:schemeClr val="accent6">
                    <a:lumMod val="75000"/>
                  </a:schemeClr>
                </a:solidFill>
              </a:rPr>
              <a:t> </a:t>
            </a:r>
            <a:r>
              <a:rPr lang="en-US" sz="4000" b="1" dirty="0" smtClean="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ONLINE REVIEW TOOL</a:t>
            </a:r>
            <a:endParaRPr lang="en-US" sz="4000" b="1" cap="none" spc="0" dirty="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endParaRPr>
          </a:p>
        </p:txBody>
      </p:sp>
      <p:pic>
        <p:nvPicPr>
          <p:cNvPr id="17" name="Picture 14"/>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200" y="6248400"/>
            <a:ext cx="269388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86804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par>
                                <p:cTn id="13" presetID="3" presetClass="entr" presetSubtype="1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linds(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linds(horizontal)">
                                      <p:cBhvr>
                                        <p:cTn id="20" dur="500"/>
                                        <p:tgtEl>
                                          <p:spTgt spid="8"/>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linds(horizontal)">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blinds(horizontal)">
                                      <p:cBhvr>
                                        <p:cTn id="28" dur="500"/>
                                        <p:tgtEl>
                                          <p:spTgt spid="9"/>
                                        </p:tgtEl>
                                      </p:cBhvr>
                                    </p:animEffect>
                                  </p:childTnLst>
                                </p:cTn>
                              </p:par>
                              <p:par>
                                <p:cTn id="29" presetID="3" presetClass="entr" presetSubtype="1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blinds(horizontal)">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blinds(horizontal)">
                                      <p:cBhvr>
                                        <p:cTn id="36" dur="500"/>
                                        <p:tgtEl>
                                          <p:spTgt spid="12"/>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linds(horizontal)">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228600"/>
            <a:ext cx="9144000" cy="998041"/>
          </a:xfrm>
          <a:prstGeom prst="rect">
            <a:avLst/>
          </a:prstGeom>
          <a:gradFill flip="none" rotWithShape="1">
            <a:gsLst>
              <a:gs pos="0">
                <a:schemeClr val="bg1"/>
              </a:gs>
              <a:gs pos="20000">
                <a:srgbClr val="00B0F0"/>
              </a:gs>
              <a:gs pos="70000">
                <a:srgbClr val="0087E6"/>
              </a:gs>
              <a:gs pos="100000">
                <a:srgbClr val="005CBF"/>
              </a:gs>
            </a:gsLst>
            <a:lin ang="1080000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rot="10800000" flipV="1">
            <a:off x="-304800" y="4556759"/>
            <a:ext cx="9982200" cy="2758440"/>
          </a:xfrm>
          <a:prstGeom prst="rect">
            <a:avLst/>
          </a:prstGeom>
          <a:blipFill dpi="0" rotWithShape="1">
            <a:blip r:embed="rId3">
              <a:alphaModFix amt="21000"/>
            </a:blip>
            <a:srcRect/>
            <a:stretch>
              <a:fillRect l="-4147" t="-108325" r="-95735" b="-23200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4"/>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8539" y="5486400"/>
            <a:ext cx="2885661" cy="99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descr="LitigationSupportEcosystem">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59772" y="1026172"/>
            <a:ext cx="5908028" cy="590802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0" y="297359"/>
            <a:ext cx="8300991" cy="769441"/>
          </a:xfrm>
          <a:prstGeom prst="rect">
            <a:avLst/>
          </a:prstGeom>
          <a:noFill/>
        </p:spPr>
        <p:txBody>
          <a:bodyPr wrap="none" lIns="91440" tIns="45720" rIns="91440" bIns="45720">
            <a:spAutoFit/>
          </a:bodyPr>
          <a:lstStyle/>
          <a:p>
            <a:pPr algn="ctr"/>
            <a:r>
              <a:rPr lang="en-US" altLang="en-US" sz="4400" b="1" i="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F</a:t>
            </a:r>
            <a:r>
              <a:rPr lang="en-US" altLang="en-US" sz="4000" b="1" i="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ULL </a:t>
            </a:r>
            <a:r>
              <a:rPr lang="en-US" altLang="en-US" sz="4400" b="1" i="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S</a:t>
            </a:r>
            <a:r>
              <a:rPr lang="en-US" altLang="en-US" sz="4000" b="1" i="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ERVICE  </a:t>
            </a:r>
            <a:r>
              <a:rPr lang="en-US" altLang="en-US" sz="4000" b="1" cap="none" spc="0" dirty="0" smtClean="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Litigation Support</a:t>
            </a:r>
            <a:endParaRPr lang="en-US" sz="4000" b="1" cap="none" spc="0" dirty="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endParaRPr>
          </a:p>
        </p:txBody>
      </p:sp>
      <p:pic>
        <p:nvPicPr>
          <p:cNvPr id="11" name="Picture 14"/>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008" y="3810000"/>
            <a:ext cx="3030617"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85315" y="4648200"/>
            <a:ext cx="2794004" cy="83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36316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heel(1)">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9235440" cy="6858000"/>
          </a:xfrm>
          <a:prstGeom prst="rect">
            <a:avLst/>
          </a:prstGeom>
          <a:blipFill dpi="0" rotWithShape="1">
            <a:blip r:embed="rId3">
              <a:alphaModFix amt="21000"/>
            </a:blip>
            <a:srcRect/>
            <a:stretch>
              <a:fillRect l="-29984" t="-81997" r="-83446" b="-4333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228600"/>
            <a:ext cx="9144000" cy="998041"/>
          </a:xfrm>
          <a:prstGeom prst="rect">
            <a:avLst/>
          </a:prstGeom>
          <a:gradFill flip="none" rotWithShape="1">
            <a:gsLst>
              <a:gs pos="18000">
                <a:schemeClr val="bg1"/>
              </a:gs>
              <a:gs pos="54000">
                <a:srgbClr val="00B0F0"/>
              </a:gs>
              <a:gs pos="79000">
                <a:srgbClr val="0087E6"/>
              </a:gs>
              <a:gs pos="100000">
                <a:srgbClr val="005CBF"/>
              </a:gs>
            </a:gsLst>
            <a:lin ang="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2"/>
          <p:cNvSpPr>
            <a:spLocks noGrp="1"/>
          </p:cNvSpPr>
          <p:nvPr>
            <p:ph idx="1"/>
          </p:nvPr>
        </p:nvSpPr>
        <p:spPr>
          <a:xfrm>
            <a:off x="762000" y="1371600"/>
            <a:ext cx="8229600" cy="5334000"/>
          </a:xfrm>
        </p:spPr>
        <p:txBody>
          <a:bodyPr>
            <a:normAutofit/>
          </a:bodyPr>
          <a:lstStyle/>
          <a:p>
            <a:pPr marL="0" indent="0">
              <a:spcBef>
                <a:spcPct val="0"/>
              </a:spcBef>
              <a:buNone/>
              <a:defRPr/>
            </a:pPr>
            <a:r>
              <a:rPr lang="en-US" altLang="en-US" sz="2600" b="1" dirty="0">
                <a:solidFill>
                  <a:srgbClr val="0070C0"/>
                </a:solidFill>
                <a:latin typeface="Leelawadee" panose="020B0502040204020203" pitchFamily="34" charset="-34"/>
                <a:cs typeface="Leelawadee" panose="020B0502040204020203" pitchFamily="34" charset="-34"/>
              </a:rPr>
              <a:t>Self </a:t>
            </a:r>
            <a:r>
              <a:rPr lang="en-US" altLang="en-US" sz="2600" b="1" dirty="0" smtClean="0">
                <a:solidFill>
                  <a:srgbClr val="0070C0"/>
                </a:solidFill>
                <a:latin typeface="Leelawadee" panose="020B0502040204020203" pitchFamily="34" charset="-34"/>
                <a:cs typeface="Leelawadee" panose="020B0502040204020203" pitchFamily="34" charset="-34"/>
              </a:rPr>
              <a:t>Service – Automated Processing</a:t>
            </a:r>
          </a:p>
          <a:p>
            <a:pPr lvl="1">
              <a:spcBef>
                <a:spcPct val="0"/>
              </a:spcBef>
              <a:buFont typeface="Arial" charset="0"/>
              <a:buChar char="•"/>
              <a:defRPr/>
            </a:pPr>
            <a:r>
              <a:rPr lang="en-US" altLang="en-US" sz="2000" b="1" dirty="0" smtClean="0">
                <a:latin typeface="Leelawadee" panose="020B0502040204020203" pitchFamily="34" charset="-34"/>
                <a:cs typeface="Leelawadee" panose="020B0502040204020203" pitchFamily="34" charset="-34"/>
              </a:rPr>
              <a:t>Load </a:t>
            </a:r>
            <a:r>
              <a:rPr lang="en-US" altLang="en-US" sz="2000" b="1" dirty="0">
                <a:latin typeface="Leelawadee" panose="020B0502040204020203" pitchFamily="34" charset="-34"/>
                <a:cs typeface="Leelawadee" panose="020B0502040204020203" pitchFamily="34" charset="-34"/>
              </a:rPr>
              <a:t>your own </a:t>
            </a:r>
            <a:r>
              <a:rPr lang="en-US" altLang="en-US" sz="2000" b="1" dirty="0" smtClean="0">
                <a:latin typeface="Leelawadee" panose="020B0502040204020203" pitchFamily="34" charset="-34"/>
                <a:cs typeface="Leelawadee" panose="020B0502040204020203" pitchFamily="34" charset="-34"/>
              </a:rPr>
              <a:t>data:</a:t>
            </a:r>
          </a:p>
          <a:p>
            <a:pPr marL="1257300" lvl="2" indent="-457200">
              <a:defRPr/>
            </a:pPr>
            <a:r>
              <a:rPr lang="en-US" altLang="en-US" sz="2000" dirty="0" smtClean="0">
                <a:latin typeface="Leelawadee" panose="020B0502040204020203" pitchFamily="34" charset="-34"/>
                <a:cs typeface="Leelawadee" panose="020B0502040204020203" pitchFamily="34" charset="-34"/>
              </a:rPr>
              <a:t>Processing:  $100GB (Original size)</a:t>
            </a:r>
          </a:p>
          <a:p>
            <a:pPr marL="1257300" lvl="2" indent="-457200">
              <a:defRPr/>
            </a:pPr>
            <a:r>
              <a:rPr lang="en-US" altLang="en-US" sz="2000" dirty="0" smtClean="0">
                <a:latin typeface="Leelawadee" panose="020B0502040204020203" pitchFamily="34" charset="-34"/>
                <a:cs typeface="Leelawadee" panose="020B0502040204020203" pitchFamily="34" charset="-34"/>
              </a:rPr>
              <a:t>Hosting</a:t>
            </a:r>
            <a:r>
              <a:rPr lang="en-US" altLang="en-US" sz="2000" dirty="0" smtClean="0">
                <a:solidFill>
                  <a:prstClr val="black"/>
                </a:solidFill>
                <a:latin typeface="Leelawadee" panose="020B0502040204020203" pitchFamily="34" charset="-34"/>
                <a:cs typeface="Leelawadee" panose="020B0502040204020203" pitchFamily="34" charset="-34"/>
              </a:rPr>
              <a:t>:  </a:t>
            </a:r>
            <a:r>
              <a:rPr lang="en-US" altLang="en-US" sz="2000" dirty="0">
                <a:solidFill>
                  <a:prstClr val="black"/>
                </a:solidFill>
                <a:latin typeface="Leelawadee" panose="020B0502040204020203" pitchFamily="34" charset="-34"/>
                <a:cs typeface="Leelawadee" panose="020B0502040204020203" pitchFamily="34" charset="-34"/>
              </a:rPr>
              <a:t>$</a:t>
            </a:r>
            <a:r>
              <a:rPr lang="en-US" altLang="en-US" sz="2000" dirty="0" smtClean="0">
                <a:solidFill>
                  <a:prstClr val="black"/>
                </a:solidFill>
                <a:latin typeface="Leelawadee" panose="020B0502040204020203" pitchFamily="34" charset="-34"/>
                <a:cs typeface="Leelawadee" panose="020B0502040204020203" pitchFamily="34" charset="-34"/>
              </a:rPr>
              <a:t>10GB </a:t>
            </a:r>
            <a:r>
              <a:rPr lang="en-US" altLang="en-US" sz="2000" dirty="0" smtClean="0">
                <a:latin typeface="Leelawadee" panose="020B0502040204020203" pitchFamily="34" charset="-34"/>
                <a:cs typeface="Leelawadee" panose="020B0502040204020203" pitchFamily="34" charset="-34"/>
              </a:rPr>
              <a:t>(Expanded size</a:t>
            </a:r>
            <a:r>
              <a:rPr lang="en-US" altLang="en-US" sz="1900" dirty="0" smtClean="0">
                <a:latin typeface="Leelawadee" panose="020B0502040204020203" pitchFamily="34" charset="-34"/>
                <a:cs typeface="Leelawadee" panose="020B0502040204020203" pitchFamily="34" charset="-34"/>
              </a:rPr>
              <a:t>)</a:t>
            </a:r>
          </a:p>
          <a:p>
            <a:pPr marL="1714500" lvl="3" indent="-457200">
              <a:buFont typeface="Arial" panose="020B0604020202020204" pitchFamily="34" charset="0"/>
              <a:buChar char="•"/>
              <a:defRPr/>
            </a:pPr>
            <a:r>
              <a:rPr lang="en-US" altLang="en-US" sz="1900" dirty="0" smtClean="0">
                <a:latin typeface="Leelawadee" panose="020B0502040204020203" pitchFamily="34" charset="-34"/>
                <a:cs typeface="Leelawadee" panose="020B0502040204020203" pitchFamily="34" charset="-34"/>
              </a:rPr>
              <a:t>1</a:t>
            </a:r>
            <a:r>
              <a:rPr lang="en-US" altLang="en-US" sz="1900" baseline="30000" dirty="0" smtClean="0">
                <a:latin typeface="Leelawadee" panose="020B0502040204020203" pitchFamily="34" charset="-34"/>
                <a:cs typeface="Leelawadee" panose="020B0502040204020203" pitchFamily="34" charset="-34"/>
              </a:rPr>
              <a:t>st</a:t>
            </a:r>
            <a:r>
              <a:rPr lang="en-US" altLang="en-US" sz="1900" dirty="0" smtClean="0">
                <a:latin typeface="Leelawadee" panose="020B0502040204020203" pitchFamily="34" charset="-34"/>
                <a:cs typeface="Leelawadee" panose="020B0502040204020203" pitchFamily="34" charset="-34"/>
              </a:rPr>
              <a:t> Month Hosting Included</a:t>
            </a:r>
          </a:p>
          <a:p>
            <a:pPr marL="1257300" lvl="2" indent="-457200">
              <a:defRPr/>
            </a:pPr>
            <a:endParaRPr lang="en-US" altLang="en-US" sz="2800" dirty="0">
              <a:solidFill>
                <a:prstClr val="black"/>
              </a:solidFill>
              <a:latin typeface="Leelawadee" panose="020B0502040204020203" pitchFamily="34" charset="-34"/>
              <a:cs typeface="Leelawadee" panose="020B0502040204020203" pitchFamily="34" charset="-34"/>
            </a:endParaRPr>
          </a:p>
          <a:p>
            <a:pPr marL="0" indent="0">
              <a:buNone/>
            </a:pPr>
            <a:r>
              <a:rPr lang="en-US" sz="2600" b="1" dirty="0">
                <a:solidFill>
                  <a:srgbClr val="0070C0"/>
                </a:solidFill>
                <a:latin typeface="Leelawadee" panose="020B0502040204020203" pitchFamily="34" charset="-34"/>
                <a:cs typeface="Leelawadee" panose="020B0502040204020203" pitchFamily="34" charset="-34"/>
              </a:rPr>
              <a:t>OnDemand Discovery</a:t>
            </a:r>
            <a:r>
              <a:rPr lang="en-US" sz="2600" dirty="0">
                <a:solidFill>
                  <a:srgbClr val="0070C0"/>
                </a:solidFill>
                <a:latin typeface="Leelawadee" panose="020B0502040204020203" pitchFamily="34" charset="-34"/>
                <a:cs typeface="Leelawadee" panose="020B0502040204020203" pitchFamily="34" charset="-34"/>
              </a:rPr>
              <a:t>®</a:t>
            </a:r>
          </a:p>
          <a:p>
            <a:pPr lvl="1">
              <a:buFont typeface="Arial" panose="020B0604020202020204" pitchFamily="34" charset="0"/>
              <a:buChar char="•"/>
            </a:pPr>
            <a:r>
              <a:rPr lang="en-US" sz="2000" dirty="0">
                <a:latin typeface="Leelawadee" panose="020B0502040204020203" pitchFamily="34" charset="-34"/>
                <a:cs typeface="Leelawadee" panose="020B0502040204020203" pitchFamily="34" charset="-34"/>
              </a:rPr>
              <a:t>Predictable Costs!</a:t>
            </a:r>
          </a:p>
          <a:p>
            <a:pPr lvl="1">
              <a:buFont typeface="Arial" panose="020B0604020202020204" pitchFamily="34" charset="0"/>
              <a:buChar char="•"/>
            </a:pPr>
            <a:r>
              <a:rPr lang="en-US" sz="2000" dirty="0">
                <a:latin typeface="Leelawadee" panose="020B0502040204020203" pitchFamily="34" charset="-34"/>
                <a:cs typeface="Leelawadee" panose="020B0502040204020203" pitchFamily="34" charset="-34"/>
              </a:rPr>
              <a:t>Low Processing Fees!</a:t>
            </a:r>
          </a:p>
          <a:p>
            <a:pPr lvl="1">
              <a:buFont typeface="Arial" panose="020B0604020202020204" pitchFamily="34" charset="0"/>
              <a:buChar char="•"/>
            </a:pPr>
            <a:r>
              <a:rPr lang="en-US" sz="2000" dirty="0">
                <a:latin typeface="Leelawadee" panose="020B0502040204020203" pitchFamily="34" charset="-34"/>
                <a:cs typeface="Leelawadee" panose="020B0502040204020203" pitchFamily="34" charset="-34"/>
              </a:rPr>
              <a:t>Process &amp; Load Your Own Data!</a:t>
            </a:r>
          </a:p>
          <a:p>
            <a:pPr lvl="1">
              <a:buFont typeface="Arial" panose="020B0604020202020204" pitchFamily="34" charset="0"/>
              <a:buChar char="•"/>
            </a:pPr>
            <a:r>
              <a:rPr lang="en-US" sz="2000" dirty="0">
                <a:latin typeface="Leelawadee" panose="020B0502040204020203" pitchFamily="34" charset="-34"/>
                <a:cs typeface="Leelawadee" panose="020B0502040204020203" pitchFamily="34" charset="-34"/>
              </a:rPr>
              <a:t>Begin Review Right Away!</a:t>
            </a:r>
          </a:p>
          <a:p>
            <a:pPr lvl="1">
              <a:buFont typeface="Arial" panose="020B0604020202020204" pitchFamily="34" charset="0"/>
              <a:buChar char="•"/>
            </a:pPr>
            <a:r>
              <a:rPr lang="en-US" sz="2000" dirty="0">
                <a:latin typeface="Leelawadee" panose="020B0502040204020203" pitchFamily="34" charset="-34"/>
                <a:cs typeface="Leelawadee" panose="020B0502040204020203" pitchFamily="34" charset="-34"/>
              </a:rPr>
              <a:t>Unlimited Users!  No User Fees!</a:t>
            </a:r>
          </a:p>
          <a:p>
            <a:pPr lvl="1">
              <a:buFont typeface="Arial" panose="020B0604020202020204" pitchFamily="34" charset="0"/>
              <a:buChar char="•"/>
            </a:pPr>
            <a:r>
              <a:rPr lang="en-US" sz="2000" dirty="0">
                <a:latin typeface="Leelawadee" panose="020B0502040204020203" pitchFamily="34" charset="-34"/>
                <a:cs typeface="Leelawadee" panose="020B0502040204020203" pitchFamily="34" charset="-34"/>
              </a:rPr>
              <a:t>Do It Yourself</a:t>
            </a:r>
            <a:r>
              <a:rPr lang="en-US" sz="2000" dirty="0" smtClean="0">
                <a:latin typeface="Leelawadee" panose="020B0502040204020203" pitchFamily="34" charset="-34"/>
                <a:cs typeface="Leelawadee" panose="020B0502040204020203" pitchFamily="34" charset="-34"/>
              </a:rPr>
              <a:t>!</a:t>
            </a:r>
            <a:endParaRPr lang="en-US" sz="2000" dirty="0">
              <a:latin typeface="Leelawadee" panose="020B0502040204020203" pitchFamily="34" charset="-34"/>
              <a:cs typeface="Leelawadee" panose="020B0502040204020203" pitchFamily="34" charset="-34"/>
            </a:endParaRPr>
          </a:p>
        </p:txBody>
      </p:sp>
      <p:sp>
        <p:nvSpPr>
          <p:cNvPr id="2" name="Rectangle 1"/>
          <p:cNvSpPr/>
          <p:nvPr/>
        </p:nvSpPr>
        <p:spPr>
          <a:xfrm>
            <a:off x="2766665" y="304800"/>
            <a:ext cx="6148735" cy="769441"/>
          </a:xfrm>
          <a:prstGeom prst="rect">
            <a:avLst/>
          </a:prstGeom>
          <a:noFill/>
        </p:spPr>
        <p:txBody>
          <a:bodyPr wrap="none" lIns="91440" tIns="45720" rIns="91440" bIns="45720">
            <a:spAutoFit/>
          </a:bodyPr>
          <a:lstStyle/>
          <a:p>
            <a:pPr algn="ctr"/>
            <a:r>
              <a:rPr lang="en-US" altLang="en-US" sz="4000" b="1" cap="none" spc="0" dirty="0" smtClean="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eDiscovery</a:t>
            </a:r>
            <a:r>
              <a:rPr lang="en-US" altLang="en-US" sz="4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 </a:t>
            </a:r>
            <a:r>
              <a:rPr lang="en-US" altLang="en-US" sz="4400" b="1" i="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P</a:t>
            </a:r>
            <a:r>
              <a:rPr lang="en-US" altLang="en-US" sz="4000" b="1" i="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ROCESSING</a:t>
            </a:r>
            <a:endParaRPr lang="en-US" sz="4000" b="1" i="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12672067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1000"/>
                                        <p:tgtEl>
                                          <p:spTgt spid="6">
                                            <p:txEl>
                                              <p:pRg st="1" end="1"/>
                                            </p:txEl>
                                          </p:spTgt>
                                        </p:tgtEl>
                                      </p:cBhvr>
                                    </p:animEffect>
                                    <p:anim calcmode="lin" valueType="num">
                                      <p:cBhvr>
                                        <p:cTn id="13"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1000"/>
                                        <p:tgtEl>
                                          <p:spTgt spid="6">
                                            <p:txEl>
                                              <p:pRg st="2" end="2"/>
                                            </p:txEl>
                                          </p:spTgt>
                                        </p:tgtEl>
                                      </p:cBhvr>
                                    </p:animEffect>
                                    <p:anim calcmode="lin" valueType="num">
                                      <p:cBhvr>
                                        <p:cTn id="18"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1000"/>
                                        <p:tgtEl>
                                          <p:spTgt spid="6">
                                            <p:txEl>
                                              <p:pRg st="3" end="3"/>
                                            </p:txEl>
                                          </p:spTgt>
                                        </p:tgtEl>
                                      </p:cBhvr>
                                    </p:animEffect>
                                    <p:anim calcmode="lin" valueType="num">
                                      <p:cBhvr>
                                        <p:cTn id="23"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6">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1000"/>
                                        <p:tgtEl>
                                          <p:spTgt spid="6">
                                            <p:txEl>
                                              <p:pRg st="4" end="4"/>
                                            </p:txEl>
                                          </p:spTgt>
                                        </p:tgtEl>
                                      </p:cBhvr>
                                    </p:animEffect>
                                    <p:anim calcmode="lin" valueType="num">
                                      <p:cBhvr>
                                        <p:cTn id="28"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6">
                                            <p:txEl>
                                              <p:pRg st="6" end="6"/>
                                            </p:txEl>
                                          </p:spTgt>
                                        </p:tgtEl>
                                        <p:attrNameLst>
                                          <p:attrName>style.visibility</p:attrName>
                                        </p:attrNameLst>
                                      </p:cBhvr>
                                      <p:to>
                                        <p:strVal val="visible"/>
                                      </p:to>
                                    </p:set>
                                    <p:animEffect transition="in" filter="fade">
                                      <p:cBhvr>
                                        <p:cTn id="34" dur="1000"/>
                                        <p:tgtEl>
                                          <p:spTgt spid="6">
                                            <p:txEl>
                                              <p:pRg st="6" end="6"/>
                                            </p:txEl>
                                          </p:spTgt>
                                        </p:tgtEl>
                                      </p:cBhvr>
                                    </p:animEffect>
                                    <p:anim calcmode="lin" valueType="num">
                                      <p:cBhvr>
                                        <p:cTn id="35"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36" dur="1000" fill="hold"/>
                                        <p:tgtEl>
                                          <p:spTgt spid="6">
                                            <p:txEl>
                                              <p:pRg st="6" end="6"/>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6">
                                            <p:txEl>
                                              <p:pRg st="7" end="7"/>
                                            </p:txEl>
                                          </p:spTgt>
                                        </p:tgtEl>
                                        <p:attrNameLst>
                                          <p:attrName>style.visibility</p:attrName>
                                        </p:attrNameLst>
                                      </p:cBhvr>
                                      <p:to>
                                        <p:strVal val="visible"/>
                                      </p:to>
                                    </p:set>
                                    <p:animEffect transition="in" filter="fade">
                                      <p:cBhvr>
                                        <p:cTn id="39" dur="1000"/>
                                        <p:tgtEl>
                                          <p:spTgt spid="6">
                                            <p:txEl>
                                              <p:pRg st="7" end="7"/>
                                            </p:txEl>
                                          </p:spTgt>
                                        </p:tgtEl>
                                      </p:cBhvr>
                                    </p:animEffect>
                                    <p:anim calcmode="lin" valueType="num">
                                      <p:cBhvr>
                                        <p:cTn id="40"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41" dur="1000" fill="hold"/>
                                        <p:tgtEl>
                                          <p:spTgt spid="6">
                                            <p:txEl>
                                              <p:pRg st="7" end="7"/>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6">
                                            <p:txEl>
                                              <p:pRg st="8" end="8"/>
                                            </p:txEl>
                                          </p:spTgt>
                                        </p:tgtEl>
                                        <p:attrNameLst>
                                          <p:attrName>style.visibility</p:attrName>
                                        </p:attrNameLst>
                                      </p:cBhvr>
                                      <p:to>
                                        <p:strVal val="visible"/>
                                      </p:to>
                                    </p:set>
                                    <p:animEffect transition="in" filter="fade">
                                      <p:cBhvr>
                                        <p:cTn id="44" dur="1000"/>
                                        <p:tgtEl>
                                          <p:spTgt spid="6">
                                            <p:txEl>
                                              <p:pRg st="8" end="8"/>
                                            </p:txEl>
                                          </p:spTgt>
                                        </p:tgtEl>
                                      </p:cBhvr>
                                    </p:animEffect>
                                    <p:anim calcmode="lin" valueType="num">
                                      <p:cBhvr>
                                        <p:cTn id="45"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46" dur="1000" fill="hold"/>
                                        <p:tgtEl>
                                          <p:spTgt spid="6">
                                            <p:txEl>
                                              <p:pRg st="8" end="8"/>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6">
                                            <p:txEl>
                                              <p:pRg st="9" end="9"/>
                                            </p:txEl>
                                          </p:spTgt>
                                        </p:tgtEl>
                                        <p:attrNameLst>
                                          <p:attrName>style.visibility</p:attrName>
                                        </p:attrNameLst>
                                      </p:cBhvr>
                                      <p:to>
                                        <p:strVal val="visible"/>
                                      </p:to>
                                    </p:set>
                                    <p:animEffect transition="in" filter="fade">
                                      <p:cBhvr>
                                        <p:cTn id="49" dur="1000"/>
                                        <p:tgtEl>
                                          <p:spTgt spid="6">
                                            <p:txEl>
                                              <p:pRg st="9" end="9"/>
                                            </p:txEl>
                                          </p:spTgt>
                                        </p:tgtEl>
                                      </p:cBhvr>
                                    </p:animEffect>
                                    <p:anim calcmode="lin" valueType="num">
                                      <p:cBhvr>
                                        <p:cTn id="50" dur="1000" fill="hold"/>
                                        <p:tgtEl>
                                          <p:spTgt spid="6">
                                            <p:txEl>
                                              <p:pRg st="9" end="9"/>
                                            </p:txEl>
                                          </p:spTgt>
                                        </p:tgtEl>
                                        <p:attrNameLst>
                                          <p:attrName>ppt_x</p:attrName>
                                        </p:attrNameLst>
                                      </p:cBhvr>
                                      <p:tavLst>
                                        <p:tav tm="0">
                                          <p:val>
                                            <p:strVal val="#ppt_x"/>
                                          </p:val>
                                        </p:tav>
                                        <p:tav tm="100000">
                                          <p:val>
                                            <p:strVal val="#ppt_x"/>
                                          </p:val>
                                        </p:tav>
                                      </p:tavLst>
                                    </p:anim>
                                    <p:anim calcmode="lin" valueType="num">
                                      <p:cBhvr>
                                        <p:cTn id="51" dur="1000" fill="hold"/>
                                        <p:tgtEl>
                                          <p:spTgt spid="6">
                                            <p:txEl>
                                              <p:pRg st="9" end="9"/>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6">
                                            <p:txEl>
                                              <p:pRg st="10" end="10"/>
                                            </p:txEl>
                                          </p:spTgt>
                                        </p:tgtEl>
                                        <p:attrNameLst>
                                          <p:attrName>style.visibility</p:attrName>
                                        </p:attrNameLst>
                                      </p:cBhvr>
                                      <p:to>
                                        <p:strVal val="visible"/>
                                      </p:to>
                                    </p:set>
                                    <p:animEffect transition="in" filter="fade">
                                      <p:cBhvr>
                                        <p:cTn id="54" dur="1000"/>
                                        <p:tgtEl>
                                          <p:spTgt spid="6">
                                            <p:txEl>
                                              <p:pRg st="10" end="10"/>
                                            </p:txEl>
                                          </p:spTgt>
                                        </p:tgtEl>
                                      </p:cBhvr>
                                    </p:animEffect>
                                    <p:anim calcmode="lin" valueType="num">
                                      <p:cBhvr>
                                        <p:cTn id="55" dur="1000" fill="hold"/>
                                        <p:tgtEl>
                                          <p:spTgt spid="6">
                                            <p:txEl>
                                              <p:pRg st="10" end="10"/>
                                            </p:txEl>
                                          </p:spTgt>
                                        </p:tgtEl>
                                        <p:attrNameLst>
                                          <p:attrName>ppt_x</p:attrName>
                                        </p:attrNameLst>
                                      </p:cBhvr>
                                      <p:tavLst>
                                        <p:tav tm="0">
                                          <p:val>
                                            <p:strVal val="#ppt_x"/>
                                          </p:val>
                                        </p:tav>
                                        <p:tav tm="100000">
                                          <p:val>
                                            <p:strVal val="#ppt_x"/>
                                          </p:val>
                                        </p:tav>
                                      </p:tavLst>
                                    </p:anim>
                                    <p:anim calcmode="lin" valueType="num">
                                      <p:cBhvr>
                                        <p:cTn id="56" dur="1000" fill="hold"/>
                                        <p:tgtEl>
                                          <p:spTgt spid="6">
                                            <p:txEl>
                                              <p:pRg st="10" end="10"/>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6">
                                            <p:txEl>
                                              <p:pRg st="11" end="11"/>
                                            </p:txEl>
                                          </p:spTgt>
                                        </p:tgtEl>
                                        <p:attrNameLst>
                                          <p:attrName>style.visibility</p:attrName>
                                        </p:attrNameLst>
                                      </p:cBhvr>
                                      <p:to>
                                        <p:strVal val="visible"/>
                                      </p:to>
                                    </p:set>
                                    <p:animEffect transition="in" filter="fade">
                                      <p:cBhvr>
                                        <p:cTn id="59" dur="1000"/>
                                        <p:tgtEl>
                                          <p:spTgt spid="6">
                                            <p:txEl>
                                              <p:pRg st="11" end="11"/>
                                            </p:txEl>
                                          </p:spTgt>
                                        </p:tgtEl>
                                      </p:cBhvr>
                                    </p:animEffect>
                                    <p:anim calcmode="lin" valueType="num">
                                      <p:cBhvr>
                                        <p:cTn id="60" dur="1000" fill="hold"/>
                                        <p:tgtEl>
                                          <p:spTgt spid="6">
                                            <p:txEl>
                                              <p:pRg st="11" end="11"/>
                                            </p:txEl>
                                          </p:spTgt>
                                        </p:tgtEl>
                                        <p:attrNameLst>
                                          <p:attrName>ppt_x</p:attrName>
                                        </p:attrNameLst>
                                      </p:cBhvr>
                                      <p:tavLst>
                                        <p:tav tm="0">
                                          <p:val>
                                            <p:strVal val="#ppt_x"/>
                                          </p:val>
                                        </p:tav>
                                        <p:tav tm="100000">
                                          <p:val>
                                            <p:strVal val="#ppt_x"/>
                                          </p:val>
                                        </p:tav>
                                      </p:tavLst>
                                    </p:anim>
                                    <p:anim calcmode="lin" valueType="num">
                                      <p:cBhvr>
                                        <p:cTn id="61" dur="1000" fill="hold"/>
                                        <p:tgtEl>
                                          <p:spTgt spid="6">
                                            <p:txEl>
                                              <p:pRg st="11" end="11"/>
                                            </p:txEl>
                                          </p:spTgt>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6">
                                            <p:txEl>
                                              <p:pRg st="12" end="12"/>
                                            </p:txEl>
                                          </p:spTgt>
                                        </p:tgtEl>
                                        <p:attrNameLst>
                                          <p:attrName>style.visibility</p:attrName>
                                        </p:attrNameLst>
                                      </p:cBhvr>
                                      <p:to>
                                        <p:strVal val="visible"/>
                                      </p:to>
                                    </p:set>
                                    <p:animEffect transition="in" filter="fade">
                                      <p:cBhvr>
                                        <p:cTn id="64" dur="1000"/>
                                        <p:tgtEl>
                                          <p:spTgt spid="6">
                                            <p:txEl>
                                              <p:pRg st="12" end="12"/>
                                            </p:txEl>
                                          </p:spTgt>
                                        </p:tgtEl>
                                      </p:cBhvr>
                                    </p:animEffect>
                                    <p:anim calcmode="lin" valueType="num">
                                      <p:cBhvr>
                                        <p:cTn id="65" dur="1000" fill="hold"/>
                                        <p:tgtEl>
                                          <p:spTgt spid="6">
                                            <p:txEl>
                                              <p:pRg st="12" end="12"/>
                                            </p:txEl>
                                          </p:spTgt>
                                        </p:tgtEl>
                                        <p:attrNameLst>
                                          <p:attrName>ppt_x</p:attrName>
                                        </p:attrNameLst>
                                      </p:cBhvr>
                                      <p:tavLst>
                                        <p:tav tm="0">
                                          <p:val>
                                            <p:strVal val="#ppt_x"/>
                                          </p:val>
                                        </p:tav>
                                        <p:tav tm="100000">
                                          <p:val>
                                            <p:strVal val="#ppt_x"/>
                                          </p:val>
                                        </p:tav>
                                      </p:tavLst>
                                    </p:anim>
                                    <p:anim calcmode="lin" valueType="num">
                                      <p:cBhvr>
                                        <p:cTn id="66" dur="1000" fill="hold"/>
                                        <p:tgtEl>
                                          <p:spTgt spid="6">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9235440" cy="6858000"/>
          </a:xfrm>
          <a:prstGeom prst="rect">
            <a:avLst/>
          </a:prstGeom>
          <a:blipFill dpi="0" rotWithShape="1">
            <a:blip r:embed="rId3">
              <a:alphaModFix amt="21000"/>
            </a:blip>
            <a:srcRect/>
            <a:stretch>
              <a:fillRect l="-29984" t="-81997" r="-83446" b="-4333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6200" y="228600"/>
            <a:ext cx="9296400" cy="998041"/>
          </a:xfrm>
          <a:prstGeom prst="rect">
            <a:avLst/>
          </a:prstGeom>
          <a:gradFill flip="none" rotWithShape="1">
            <a:gsLst>
              <a:gs pos="0">
                <a:schemeClr val="bg1"/>
              </a:gs>
              <a:gs pos="41000">
                <a:srgbClr val="00B0F0"/>
              </a:gs>
              <a:gs pos="73000">
                <a:srgbClr val="0087E6"/>
              </a:gs>
              <a:gs pos="100000">
                <a:srgbClr val="005CBF"/>
              </a:gs>
            </a:gsLst>
            <a:lin ang="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2"/>
          <p:cNvSpPr>
            <a:spLocks noGrp="1"/>
          </p:cNvSpPr>
          <p:nvPr>
            <p:ph idx="1"/>
          </p:nvPr>
        </p:nvSpPr>
        <p:spPr>
          <a:xfrm>
            <a:off x="381000" y="3886201"/>
            <a:ext cx="8305800" cy="2133599"/>
          </a:xfrm>
        </p:spPr>
        <p:txBody>
          <a:bodyPr>
            <a:normAutofit fontScale="85000" lnSpcReduction="10000"/>
          </a:bodyPr>
          <a:lstStyle/>
          <a:p>
            <a:pPr marL="0" indent="0">
              <a:spcBef>
                <a:spcPct val="0"/>
              </a:spcBef>
              <a:buNone/>
              <a:defRPr/>
            </a:pPr>
            <a:r>
              <a:rPr lang="en-US" altLang="en-US" sz="2800" b="1" dirty="0" smtClean="0">
                <a:solidFill>
                  <a:srgbClr val="0070C0"/>
                </a:solidFill>
                <a:latin typeface="Leelawadee" panose="020B0502040204020203" pitchFamily="34" charset="-34"/>
                <a:cs typeface="Leelawadee" panose="020B0502040204020203" pitchFamily="34" charset="-34"/>
              </a:rPr>
              <a:t>Unpredictable </a:t>
            </a:r>
            <a:r>
              <a:rPr lang="en-US" altLang="en-US" sz="2800" b="1" dirty="0">
                <a:solidFill>
                  <a:srgbClr val="0070C0"/>
                </a:solidFill>
                <a:latin typeface="Leelawadee" panose="020B0502040204020203" pitchFamily="34" charset="-34"/>
                <a:cs typeface="Leelawadee" panose="020B0502040204020203" pitchFamily="34" charset="-34"/>
              </a:rPr>
              <a:t>Costs Cause Clients to be Cautious: </a:t>
            </a:r>
          </a:p>
          <a:p>
            <a:pPr lvl="1">
              <a:spcBef>
                <a:spcPct val="0"/>
              </a:spcBef>
              <a:buFont typeface="Arial" charset="0"/>
              <a:buChar char="•"/>
              <a:defRPr/>
            </a:pPr>
            <a:r>
              <a:rPr lang="en-US" altLang="en-US" sz="2400" dirty="0">
                <a:latin typeface="Leelawadee" panose="020B0502040204020203" pitchFamily="34" charset="-34"/>
                <a:cs typeface="Leelawadee" panose="020B0502040204020203" pitchFamily="34" charset="-34"/>
              </a:rPr>
              <a:t>Companies are slower to enter into litigation due to the unknown costs associated with managing and reviewing the data.</a:t>
            </a:r>
          </a:p>
          <a:p>
            <a:pPr lvl="1">
              <a:spcBef>
                <a:spcPct val="0"/>
              </a:spcBef>
              <a:buFont typeface="Arial" charset="0"/>
              <a:buChar char="•"/>
              <a:defRPr/>
            </a:pPr>
            <a:r>
              <a:rPr lang="en-US" altLang="en-US" sz="2400" dirty="0">
                <a:latin typeface="Leelawadee" panose="020B0502040204020203" pitchFamily="34" charset="-34"/>
                <a:cs typeface="Leelawadee" panose="020B0502040204020203" pitchFamily="34" charset="-34"/>
              </a:rPr>
              <a:t>Pricing guidelines often are given, but total costs are not exact.</a:t>
            </a:r>
            <a:endParaRPr lang="en-US" altLang="en-US" sz="2400" b="1" dirty="0">
              <a:latin typeface="Leelawadee" panose="020B0502040204020203" pitchFamily="34" charset="-34"/>
              <a:cs typeface="Leelawadee" panose="020B0502040204020203" pitchFamily="34" charset="-34"/>
            </a:endParaRPr>
          </a:p>
          <a:p>
            <a:pPr lvl="2">
              <a:spcBef>
                <a:spcPct val="0"/>
              </a:spcBef>
              <a:buFont typeface="Arial" charset="0"/>
              <a:buChar char="•"/>
              <a:defRPr/>
            </a:pPr>
            <a:r>
              <a:rPr lang="en-US" altLang="en-US" sz="1800" dirty="0">
                <a:latin typeface="Leelawadee" panose="020B0502040204020203" pitchFamily="34" charset="-34"/>
                <a:cs typeface="Leelawadee" panose="020B0502040204020203" pitchFamily="34" charset="-34"/>
              </a:rPr>
              <a:t>71% of the Fortune 1000 In-House Counsel surveyed could not predict eDiscovery costs. (Source: </a:t>
            </a:r>
            <a:r>
              <a:rPr lang="en-US" altLang="en-US" sz="1800" i="1" dirty="0">
                <a:latin typeface="Leelawadee" panose="020B0502040204020203" pitchFamily="34" charset="-34"/>
                <a:cs typeface="Leelawadee" panose="020B0502040204020203" pitchFamily="34" charset="-34"/>
              </a:rPr>
              <a:t>Ari Kaplan Advisors</a:t>
            </a:r>
            <a:r>
              <a:rPr lang="en-US" altLang="en-US" sz="1800" dirty="0">
                <a:latin typeface="Leelawadee" panose="020B0502040204020203" pitchFamily="34" charset="-34"/>
                <a:cs typeface="Leelawadee" panose="020B0502040204020203" pitchFamily="34" charset="-34"/>
              </a:rPr>
              <a:t>)</a:t>
            </a:r>
          </a:p>
          <a:p>
            <a:pPr lvl="2">
              <a:spcBef>
                <a:spcPct val="0"/>
              </a:spcBef>
              <a:buFont typeface="Arial" charset="0"/>
              <a:buChar char="•"/>
              <a:defRPr/>
            </a:pPr>
            <a:r>
              <a:rPr lang="en-US" altLang="en-US" sz="1800" dirty="0">
                <a:latin typeface="Leelawadee" panose="020B0502040204020203" pitchFamily="34" charset="-34"/>
                <a:cs typeface="Leelawadee" panose="020B0502040204020203" pitchFamily="34" charset="-34"/>
              </a:rPr>
              <a:t>eDiscovery costs grew 69% from 2009 to 2013 (Source: </a:t>
            </a:r>
            <a:r>
              <a:rPr lang="en-US" altLang="en-US" sz="1800" i="1" dirty="0">
                <a:latin typeface="Leelawadee" panose="020B0502040204020203" pitchFamily="34" charset="-34"/>
                <a:cs typeface="Leelawadee" panose="020B0502040204020203" pitchFamily="34" charset="-34"/>
              </a:rPr>
              <a:t>Gartner</a:t>
            </a:r>
            <a:r>
              <a:rPr lang="en-US" altLang="en-US" sz="1800" dirty="0" smtClean="0">
                <a:latin typeface="Leelawadee" panose="020B0502040204020203" pitchFamily="34" charset="-34"/>
                <a:cs typeface="Leelawadee" panose="020B0502040204020203" pitchFamily="34" charset="-34"/>
              </a:rPr>
              <a:t>)</a:t>
            </a:r>
            <a:endParaRPr lang="en-US" altLang="en-US" sz="1800" dirty="0">
              <a:latin typeface="Leelawadee" panose="020B0502040204020203" pitchFamily="34" charset="-34"/>
              <a:cs typeface="Leelawadee" panose="020B0502040204020203" pitchFamily="34" charset="-34"/>
            </a:endParaRPr>
          </a:p>
        </p:txBody>
      </p:sp>
      <p:sp>
        <p:nvSpPr>
          <p:cNvPr id="2" name="Rectangle 1"/>
          <p:cNvSpPr/>
          <p:nvPr/>
        </p:nvSpPr>
        <p:spPr>
          <a:xfrm>
            <a:off x="3008808" y="496669"/>
            <a:ext cx="5982792" cy="646331"/>
          </a:xfrm>
          <a:prstGeom prst="rect">
            <a:avLst/>
          </a:prstGeom>
          <a:noFill/>
        </p:spPr>
        <p:txBody>
          <a:bodyPr wrap="none" lIns="91440" tIns="45720" rIns="91440" bIns="45720">
            <a:spAutoFit/>
          </a:bodyPr>
          <a:lstStyle/>
          <a:p>
            <a:pPr algn="ctr"/>
            <a:r>
              <a:rPr lang="en-US" altLang="en-US" sz="3600" b="1" cap="none" spc="0" dirty="0" smtClean="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Impacting Litigation Firms</a:t>
            </a:r>
            <a:endParaRPr lang="en-US" sz="3600" b="1" cap="none" spc="0" dirty="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endParaRPr>
          </a:p>
        </p:txBody>
      </p:sp>
      <p:sp>
        <p:nvSpPr>
          <p:cNvPr id="8" name="Content Placeholder 2"/>
          <p:cNvSpPr txBox="1">
            <a:spLocks/>
          </p:cNvSpPr>
          <p:nvPr/>
        </p:nvSpPr>
        <p:spPr>
          <a:xfrm>
            <a:off x="381000" y="1447800"/>
            <a:ext cx="8305800" cy="2362200"/>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ct val="0"/>
              </a:spcBef>
              <a:buFont typeface="Arial" panose="020B0604020202020204" pitchFamily="34" charset="0"/>
              <a:buNone/>
              <a:defRPr/>
            </a:pPr>
            <a:r>
              <a:rPr lang="en-US" altLang="en-US" sz="2800" b="1" dirty="0" smtClean="0">
                <a:solidFill>
                  <a:srgbClr val="0070C0"/>
                </a:solidFill>
                <a:latin typeface="Leelawadee" panose="020B0502040204020203" pitchFamily="34" charset="-34"/>
                <a:cs typeface="Leelawadee" panose="020B0502040204020203" pitchFamily="34" charset="-34"/>
              </a:rPr>
              <a:t>Cases are Settling Due to High eDiscovery Costs:</a:t>
            </a:r>
          </a:p>
          <a:p>
            <a:pPr lvl="1">
              <a:spcBef>
                <a:spcPct val="0"/>
              </a:spcBef>
              <a:buFont typeface="Arial" charset="0"/>
              <a:buChar char="•"/>
              <a:defRPr/>
            </a:pPr>
            <a:r>
              <a:rPr lang="en-US" altLang="en-US" sz="2400" dirty="0" smtClean="0">
                <a:latin typeface="Leelawadee" panose="020B0502040204020203" pitchFamily="34" charset="-34"/>
                <a:cs typeface="Leelawadee" panose="020B0502040204020203" pitchFamily="34" charset="-34"/>
              </a:rPr>
              <a:t>The growing volume of data is causing more clients to settle cases early due to the high costs of processing and review.</a:t>
            </a:r>
          </a:p>
          <a:p>
            <a:pPr lvl="1">
              <a:spcBef>
                <a:spcPct val="0"/>
              </a:spcBef>
              <a:buFont typeface="Arial" charset="0"/>
              <a:buChar char="•"/>
              <a:defRPr/>
            </a:pPr>
            <a:r>
              <a:rPr lang="en-US" altLang="en-US" sz="2400" dirty="0" smtClean="0">
                <a:latin typeface="Leelawadee" panose="020B0502040204020203" pitchFamily="34" charset="-34"/>
                <a:cs typeface="Leelawadee" panose="020B0502040204020203" pitchFamily="34" charset="-34"/>
              </a:rPr>
              <a:t>Sorting through vast amounts of information is time-consuming and expensive. </a:t>
            </a:r>
          </a:p>
          <a:p>
            <a:pPr lvl="2">
              <a:spcBef>
                <a:spcPct val="0"/>
              </a:spcBef>
              <a:buFont typeface="Arial" charset="0"/>
              <a:buChar char="•"/>
              <a:defRPr/>
            </a:pPr>
            <a:r>
              <a:rPr lang="en-US" altLang="en-US" sz="1800" dirty="0" smtClean="0">
                <a:latin typeface="Leelawadee" panose="020B0502040204020203" pitchFamily="34" charset="-34"/>
                <a:cs typeface="Leelawadee" panose="020B0502040204020203" pitchFamily="34" charset="-34"/>
              </a:rPr>
              <a:t>Data size grew 36,000 times between 2002 to 2011 (Source: </a:t>
            </a:r>
            <a:r>
              <a:rPr lang="en-US" altLang="en-US" sz="1800" i="1" dirty="0" smtClean="0">
                <a:latin typeface="Leelawadee" panose="020B0502040204020203" pitchFamily="34" charset="-34"/>
                <a:cs typeface="Leelawadee" panose="020B0502040204020203" pitchFamily="34" charset="-34"/>
              </a:rPr>
              <a:t>International Data Corporation</a:t>
            </a:r>
            <a:r>
              <a:rPr lang="en-US" altLang="en-US" sz="1800" dirty="0" smtClean="0">
                <a:latin typeface="Leelawadee" panose="020B0502040204020203" pitchFamily="34" charset="-34"/>
                <a:cs typeface="Leelawadee" panose="020B0502040204020203" pitchFamily="34" charset="-34"/>
              </a:rPr>
              <a:t>)</a:t>
            </a:r>
          </a:p>
          <a:p>
            <a:pPr lvl="2">
              <a:spcBef>
                <a:spcPct val="0"/>
              </a:spcBef>
              <a:buFont typeface="Arial" charset="0"/>
              <a:buChar char="•"/>
              <a:defRPr/>
            </a:pPr>
            <a:r>
              <a:rPr lang="en-US" altLang="en-US" sz="1800" dirty="0" smtClean="0">
                <a:latin typeface="Leelawadee" panose="020B0502040204020203" pitchFamily="34" charset="-34"/>
                <a:cs typeface="Leelawadee" panose="020B0502040204020203" pitchFamily="34" charset="-34"/>
              </a:rPr>
              <a:t>eDiscovery costs will grow from over $1.4 billion in 2013 to over $3.7 billion in 2017. (Source: </a:t>
            </a:r>
            <a:r>
              <a:rPr lang="en-US" altLang="en-US" sz="1800" i="1" dirty="0" err="1" smtClean="0">
                <a:latin typeface="Leelawadee" panose="020B0502040204020203" pitchFamily="34" charset="-34"/>
                <a:cs typeface="Leelawadee" panose="020B0502040204020203" pitchFamily="34" charset="-34"/>
              </a:rPr>
              <a:t>Radicati</a:t>
            </a:r>
            <a:r>
              <a:rPr lang="en-US" altLang="en-US" sz="1800" i="1" dirty="0" smtClean="0">
                <a:latin typeface="Leelawadee" panose="020B0502040204020203" pitchFamily="34" charset="-34"/>
                <a:cs typeface="Leelawadee" panose="020B0502040204020203" pitchFamily="34" charset="-34"/>
              </a:rPr>
              <a:t> Group</a:t>
            </a:r>
            <a:r>
              <a:rPr lang="en-US" altLang="en-US" sz="1800" dirty="0" smtClean="0">
                <a:latin typeface="Leelawadee" panose="020B0502040204020203" pitchFamily="34" charset="-34"/>
                <a:cs typeface="Leelawadee" panose="020B0502040204020203" pitchFamily="34" charset="-34"/>
              </a:rPr>
              <a:t>)</a:t>
            </a:r>
            <a:endParaRPr lang="en-US" altLang="en-US" sz="1800" dirty="0">
              <a:latin typeface="Leelawadee" panose="020B0502040204020203" pitchFamily="34" charset="-34"/>
              <a:cs typeface="Leelawadee" panose="020B0502040204020203" pitchFamily="34" charset="-34"/>
            </a:endParaRPr>
          </a:p>
        </p:txBody>
      </p:sp>
      <p:sp>
        <p:nvSpPr>
          <p:cNvPr id="12" name="TextBox 11"/>
          <p:cNvSpPr txBox="1"/>
          <p:nvPr/>
        </p:nvSpPr>
        <p:spPr>
          <a:xfrm>
            <a:off x="-76200" y="435114"/>
            <a:ext cx="3429000" cy="707886"/>
          </a:xfrm>
          <a:prstGeom prst="rect">
            <a:avLst/>
          </a:prstGeom>
          <a:noFill/>
        </p:spPr>
        <p:txBody>
          <a:bodyPr wrap="square" rtlCol="0">
            <a:spAutoFit/>
          </a:bodyPr>
          <a:lstStyle/>
          <a:p>
            <a:r>
              <a:rPr lang="en-US" altLang="en-US" sz="40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C</a:t>
            </a:r>
            <a:r>
              <a:rPr lang="en-US" altLang="en-US" sz="36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HALLENGES</a:t>
            </a:r>
            <a:endParaRPr lang="en-US" sz="3600" dirty="0"/>
          </a:p>
        </p:txBody>
      </p:sp>
    </p:spTree>
    <p:extLst>
      <p:ext uri="{BB962C8B-B14F-4D97-AF65-F5344CB8AC3E}">
        <p14:creationId xmlns:p14="http://schemas.microsoft.com/office/powerpoint/2010/main" val="759078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Rectangle 7"/>
          <p:cNvSpPr/>
          <p:nvPr/>
        </p:nvSpPr>
        <p:spPr>
          <a:xfrm flipH="1">
            <a:off x="0" y="-304800"/>
            <a:ext cx="9144000" cy="7132320"/>
          </a:xfrm>
          <a:prstGeom prst="rect">
            <a:avLst/>
          </a:prstGeom>
          <a:blipFill dpi="0" rotWithShape="1">
            <a:blip r:embed="rId3">
              <a:alphaModFix amt="21000"/>
            </a:blip>
            <a:srcRect/>
            <a:stretch>
              <a:fillRect l="-33820" t="-96794" r="-106893" b="-7628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228600"/>
            <a:ext cx="9144000" cy="998041"/>
          </a:xfrm>
          <a:prstGeom prst="rect">
            <a:avLst/>
          </a:prstGeom>
          <a:gradFill flip="none" rotWithShape="1">
            <a:gsLst>
              <a:gs pos="0">
                <a:schemeClr val="bg1"/>
              </a:gs>
              <a:gs pos="31000">
                <a:srgbClr val="00B0F0"/>
              </a:gs>
              <a:gs pos="57000">
                <a:srgbClr val="0087E6"/>
              </a:gs>
              <a:gs pos="100000">
                <a:srgbClr val="005CBF"/>
              </a:gs>
            </a:gsLst>
            <a:lin ang="540000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2"/>
          <p:cNvSpPr>
            <a:spLocks noGrp="1"/>
          </p:cNvSpPr>
          <p:nvPr>
            <p:ph idx="1"/>
          </p:nvPr>
        </p:nvSpPr>
        <p:spPr>
          <a:xfrm>
            <a:off x="0" y="1905000"/>
            <a:ext cx="8610600" cy="3657600"/>
          </a:xfrm>
        </p:spPr>
        <p:txBody>
          <a:bodyPr>
            <a:normAutofit/>
          </a:bodyPr>
          <a:lstStyle/>
          <a:p>
            <a:pPr marL="400050" lvl="1" indent="0">
              <a:buNone/>
              <a:defRPr/>
            </a:pPr>
            <a:r>
              <a:rPr lang="en-US" altLang="en-US" sz="2600" b="1" dirty="0" smtClean="0">
                <a:solidFill>
                  <a:srgbClr val="0070C0"/>
                </a:solidFill>
                <a:latin typeface="Leelawadee" panose="020B0502040204020203" pitchFamily="34" charset="-34"/>
                <a:cs typeface="Leelawadee" panose="020B0502040204020203" pitchFamily="34" charset="-34"/>
              </a:rPr>
              <a:t>Send </a:t>
            </a:r>
            <a:r>
              <a:rPr lang="en-US" altLang="en-US" sz="2600" b="1" dirty="0">
                <a:solidFill>
                  <a:srgbClr val="0070C0"/>
                </a:solidFill>
                <a:latin typeface="Leelawadee" panose="020B0502040204020203" pitchFamily="34" charset="-34"/>
                <a:cs typeface="Leelawadee" panose="020B0502040204020203" pitchFamily="34" charset="-34"/>
              </a:rPr>
              <a:t>to </a:t>
            </a:r>
            <a:r>
              <a:rPr lang="en-US" altLang="en-US" sz="2600" b="1" dirty="0" smtClean="0">
                <a:solidFill>
                  <a:srgbClr val="0070C0"/>
                </a:solidFill>
                <a:latin typeface="Leelawadee" panose="020B0502040204020203" pitchFamily="34" charset="-34"/>
                <a:cs typeface="Leelawadee" panose="020B0502040204020203" pitchFamily="34" charset="-34"/>
              </a:rPr>
              <a:t>CloudNine</a:t>
            </a:r>
            <a:r>
              <a:rPr lang="en-US" altLang="en-US" sz="2600" b="1" dirty="0">
                <a:solidFill>
                  <a:srgbClr val="0070C0"/>
                </a:solidFill>
                <a:latin typeface="Leelawadee" panose="020B0502040204020203" pitchFamily="34" charset="-34"/>
                <a:cs typeface="Leelawadee" panose="020B0502040204020203" pitchFamily="34" charset="-34"/>
              </a:rPr>
              <a:t> </a:t>
            </a:r>
            <a:r>
              <a:rPr lang="en-US" altLang="en-US" sz="2600" b="1" dirty="0" smtClean="0">
                <a:solidFill>
                  <a:srgbClr val="0070C0"/>
                </a:solidFill>
                <a:latin typeface="Leelawadee" panose="020B0502040204020203" pitchFamily="34" charset="-34"/>
                <a:cs typeface="Leelawadee" panose="020B0502040204020203" pitchFamily="34" charset="-34"/>
              </a:rPr>
              <a:t>for Manual / Custom Processing</a:t>
            </a:r>
            <a:endParaRPr lang="en-US" altLang="en-US" sz="2600" dirty="0" smtClean="0">
              <a:solidFill>
                <a:srgbClr val="0070C0"/>
              </a:solidFill>
              <a:latin typeface="Leelawadee" panose="020B0502040204020203" pitchFamily="34" charset="-34"/>
              <a:cs typeface="Leelawadee" panose="020B0502040204020203" pitchFamily="34" charset="-34"/>
            </a:endParaRPr>
          </a:p>
          <a:p>
            <a:pPr marL="1257300" lvl="2" indent="-457200">
              <a:defRPr/>
            </a:pPr>
            <a:r>
              <a:rPr lang="en-US" altLang="en-US" sz="2000" dirty="0" smtClean="0">
                <a:latin typeface="Leelawadee" panose="020B0502040204020203" pitchFamily="34" charset="-34"/>
                <a:cs typeface="Leelawadee" panose="020B0502040204020203" pitchFamily="34" charset="-34"/>
              </a:rPr>
              <a:t>Filtering:  $100/GB</a:t>
            </a:r>
          </a:p>
          <a:p>
            <a:pPr marL="1257300" lvl="2" indent="-457200">
              <a:defRPr/>
            </a:pPr>
            <a:r>
              <a:rPr lang="en-US" altLang="en-US" sz="2000" dirty="0" smtClean="0">
                <a:latin typeface="Leelawadee" panose="020B0502040204020203" pitchFamily="34" charset="-34"/>
                <a:cs typeface="Leelawadee" panose="020B0502040204020203" pitchFamily="34" charset="-34"/>
              </a:rPr>
              <a:t>Native Processing:  $250/GB</a:t>
            </a:r>
          </a:p>
          <a:p>
            <a:pPr marL="1714500" lvl="3" indent="-457200">
              <a:buFont typeface="Arial" panose="020B0604020202020204" pitchFamily="34" charset="0"/>
              <a:buChar char="•"/>
              <a:defRPr/>
            </a:pPr>
            <a:r>
              <a:rPr lang="en-US" altLang="en-US" dirty="0" smtClean="0">
                <a:latin typeface="Leelawadee" panose="020B0502040204020203" pitchFamily="34" charset="-34"/>
                <a:cs typeface="Leelawadee" panose="020B0502040204020203" pitchFamily="34" charset="-34"/>
              </a:rPr>
              <a:t>Extraction of metadata</a:t>
            </a:r>
          </a:p>
          <a:p>
            <a:pPr marL="1257300" lvl="2" indent="-457200">
              <a:defRPr/>
            </a:pPr>
            <a:r>
              <a:rPr lang="en-US" altLang="en-US" sz="2000" dirty="0" smtClean="0">
                <a:latin typeface="Leelawadee" panose="020B0502040204020203" pitchFamily="34" charset="-34"/>
                <a:cs typeface="Leelawadee" panose="020B0502040204020203" pitchFamily="34" charset="-34"/>
              </a:rPr>
              <a:t>TIFF </a:t>
            </a:r>
            <a:r>
              <a:rPr lang="en-US" altLang="en-US" sz="2000" dirty="0">
                <a:latin typeface="Leelawadee" panose="020B0502040204020203" pitchFamily="34" charset="-34"/>
                <a:cs typeface="Leelawadee" panose="020B0502040204020203" pitchFamily="34" charset="-34"/>
              </a:rPr>
              <a:t>Processing:  </a:t>
            </a:r>
            <a:r>
              <a:rPr lang="en-US" altLang="en-US" sz="2000" dirty="0" smtClean="0">
                <a:latin typeface="Leelawadee" panose="020B0502040204020203" pitchFamily="34" charset="-34"/>
                <a:cs typeface="Leelawadee" panose="020B0502040204020203" pitchFamily="34" charset="-34"/>
              </a:rPr>
              <a:t>$</a:t>
            </a:r>
            <a:r>
              <a:rPr lang="en-US" altLang="en-US" sz="2000" dirty="0">
                <a:latin typeface="Leelawadee" panose="020B0502040204020203" pitchFamily="34" charset="-34"/>
                <a:cs typeface="Leelawadee" panose="020B0502040204020203" pitchFamily="34" charset="-34"/>
              </a:rPr>
              <a:t>3</a:t>
            </a:r>
            <a:r>
              <a:rPr lang="en-US" altLang="en-US" sz="2000" dirty="0" smtClean="0">
                <a:latin typeface="Leelawadee" panose="020B0502040204020203" pitchFamily="34" charset="-34"/>
                <a:cs typeface="Leelawadee" panose="020B0502040204020203" pitchFamily="34" charset="-34"/>
              </a:rPr>
              <a:t>50/GB</a:t>
            </a:r>
            <a:endParaRPr lang="en-US" altLang="en-US" sz="2000" dirty="0">
              <a:latin typeface="Leelawadee" panose="020B0502040204020203" pitchFamily="34" charset="-34"/>
              <a:cs typeface="Leelawadee" panose="020B0502040204020203" pitchFamily="34" charset="-34"/>
            </a:endParaRPr>
          </a:p>
          <a:p>
            <a:pPr marL="1257300" lvl="2" indent="-457200">
              <a:defRPr/>
            </a:pPr>
            <a:r>
              <a:rPr lang="en-US" altLang="en-US" sz="2000" dirty="0" smtClean="0">
                <a:latin typeface="Leelawadee" panose="020B0502040204020203" pitchFamily="34" charset="-34"/>
                <a:cs typeface="Leelawadee" panose="020B0502040204020203" pitchFamily="34" charset="-34"/>
              </a:rPr>
              <a:t>Hosting</a:t>
            </a:r>
            <a:r>
              <a:rPr lang="en-US" altLang="en-US" sz="2000" dirty="0" smtClean="0">
                <a:solidFill>
                  <a:prstClr val="black"/>
                </a:solidFill>
                <a:latin typeface="Leelawadee" panose="020B0502040204020203" pitchFamily="34" charset="-34"/>
                <a:cs typeface="Leelawadee" panose="020B0502040204020203" pitchFamily="34" charset="-34"/>
              </a:rPr>
              <a:t>:  $30GB</a:t>
            </a:r>
          </a:p>
          <a:p>
            <a:pPr marL="1714500" lvl="3" indent="-457200">
              <a:buFont typeface="Arial" panose="020B0604020202020204" pitchFamily="34" charset="0"/>
              <a:buChar char="•"/>
              <a:defRPr/>
            </a:pPr>
            <a:r>
              <a:rPr lang="en-US" altLang="en-US" dirty="0" smtClean="0">
                <a:solidFill>
                  <a:prstClr val="black"/>
                </a:solidFill>
                <a:latin typeface="Leelawadee" panose="020B0502040204020203" pitchFamily="34" charset="-34"/>
                <a:cs typeface="Leelawadee" panose="020B0502040204020203" pitchFamily="34" charset="-34"/>
              </a:rPr>
              <a:t>Volume discounts available</a:t>
            </a:r>
            <a:endParaRPr lang="en-US" altLang="en-US" dirty="0" smtClean="0">
              <a:latin typeface="Leelawadee" panose="020B0502040204020203" pitchFamily="34" charset="-34"/>
              <a:cs typeface="Leelawadee" panose="020B0502040204020203" pitchFamily="34" charset="-34"/>
            </a:endParaRPr>
          </a:p>
          <a:p>
            <a:pPr>
              <a:spcBef>
                <a:spcPct val="0"/>
              </a:spcBef>
              <a:defRPr/>
            </a:pPr>
            <a:endParaRPr lang="en-US" altLang="en-US" sz="2800" b="1" dirty="0" smtClean="0">
              <a:latin typeface="Leelawadee" panose="020B0502040204020203" pitchFamily="34" charset="-34"/>
              <a:cs typeface="Leelawadee" panose="020B0502040204020203" pitchFamily="34" charset="-34"/>
            </a:endParaRPr>
          </a:p>
        </p:txBody>
      </p:sp>
      <p:sp>
        <p:nvSpPr>
          <p:cNvPr id="2" name="Rectangle 1"/>
          <p:cNvSpPr/>
          <p:nvPr/>
        </p:nvSpPr>
        <p:spPr>
          <a:xfrm>
            <a:off x="272676" y="435114"/>
            <a:ext cx="8337924" cy="707886"/>
          </a:xfrm>
          <a:prstGeom prst="rect">
            <a:avLst/>
          </a:prstGeom>
          <a:noFill/>
        </p:spPr>
        <p:txBody>
          <a:bodyPr wrap="none" lIns="91440" tIns="45720" rIns="91440" bIns="45720">
            <a:spAutoFit/>
          </a:bodyPr>
          <a:lstStyle/>
          <a:p>
            <a:pPr algn="ctr"/>
            <a:r>
              <a:rPr lang="en-US" altLang="en-US" sz="4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Full Service / Low </a:t>
            </a:r>
            <a:r>
              <a:rPr lang="en-US" altLang="en-US" sz="4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V</a:t>
            </a:r>
            <a:r>
              <a:rPr lang="en-US" altLang="en-US" sz="4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olume </a:t>
            </a:r>
            <a:r>
              <a:rPr lang="en-US" altLang="en-US" sz="4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P</a:t>
            </a:r>
            <a:r>
              <a:rPr lang="en-US" altLang="en-US" sz="4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ricing</a:t>
            </a:r>
            <a:endParaRPr lang="en-US" sz="4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endParaRPr>
          </a:p>
        </p:txBody>
      </p:sp>
    </p:spTree>
    <p:extLst>
      <p:ext uri="{BB962C8B-B14F-4D97-AF65-F5344CB8AC3E}">
        <p14:creationId xmlns:p14="http://schemas.microsoft.com/office/powerpoint/2010/main" val="28694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1000"/>
                                        <p:tgtEl>
                                          <p:spTgt spid="6">
                                            <p:txEl>
                                              <p:pRg st="1" end="1"/>
                                            </p:txEl>
                                          </p:spTgt>
                                        </p:tgtEl>
                                      </p:cBhvr>
                                    </p:animEffect>
                                    <p:anim calcmode="lin" valueType="num">
                                      <p:cBhvr>
                                        <p:cTn id="13"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1000"/>
                                        <p:tgtEl>
                                          <p:spTgt spid="6">
                                            <p:txEl>
                                              <p:pRg st="2" end="2"/>
                                            </p:txEl>
                                          </p:spTgt>
                                        </p:tgtEl>
                                      </p:cBhvr>
                                    </p:animEffect>
                                    <p:anim calcmode="lin" valueType="num">
                                      <p:cBhvr>
                                        <p:cTn id="18"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1000"/>
                                        <p:tgtEl>
                                          <p:spTgt spid="6">
                                            <p:txEl>
                                              <p:pRg st="3" end="3"/>
                                            </p:txEl>
                                          </p:spTgt>
                                        </p:tgtEl>
                                      </p:cBhvr>
                                    </p:animEffect>
                                    <p:anim calcmode="lin" valueType="num">
                                      <p:cBhvr>
                                        <p:cTn id="23"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6">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1000"/>
                                        <p:tgtEl>
                                          <p:spTgt spid="6">
                                            <p:txEl>
                                              <p:pRg st="4" end="4"/>
                                            </p:txEl>
                                          </p:spTgt>
                                        </p:tgtEl>
                                      </p:cBhvr>
                                    </p:animEffect>
                                    <p:anim calcmode="lin" valueType="num">
                                      <p:cBhvr>
                                        <p:cTn id="28"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6">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1000"/>
                                        <p:tgtEl>
                                          <p:spTgt spid="6">
                                            <p:txEl>
                                              <p:pRg st="5" end="5"/>
                                            </p:txEl>
                                          </p:spTgt>
                                        </p:tgtEl>
                                      </p:cBhvr>
                                    </p:animEffect>
                                    <p:anim calcmode="lin" valueType="num">
                                      <p:cBhvr>
                                        <p:cTn id="33"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6">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fade">
                                      <p:cBhvr>
                                        <p:cTn id="37" dur="1000"/>
                                        <p:tgtEl>
                                          <p:spTgt spid="6">
                                            <p:txEl>
                                              <p:pRg st="6" end="6"/>
                                            </p:txEl>
                                          </p:spTgt>
                                        </p:tgtEl>
                                      </p:cBhvr>
                                    </p:animEffect>
                                    <p:anim calcmode="lin" valueType="num">
                                      <p:cBhvr>
                                        <p:cTn id="38"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Rectangle 7"/>
          <p:cNvSpPr/>
          <p:nvPr/>
        </p:nvSpPr>
        <p:spPr>
          <a:xfrm flipH="1">
            <a:off x="-91440" y="-533400"/>
            <a:ext cx="9235440" cy="6858000"/>
          </a:xfrm>
          <a:prstGeom prst="rect">
            <a:avLst/>
          </a:prstGeom>
          <a:blipFill dpi="0" rotWithShape="1">
            <a:blip r:embed="rId3">
              <a:alphaModFix amt="21000"/>
            </a:blip>
            <a:srcRect/>
            <a:stretch>
              <a:fillRect l="-29984" t="-90634" r="-83446" b="-3134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228600"/>
            <a:ext cx="9144000" cy="998041"/>
          </a:xfrm>
          <a:prstGeom prst="rect">
            <a:avLst/>
          </a:prstGeom>
          <a:gradFill flip="none" rotWithShape="1">
            <a:gsLst>
              <a:gs pos="13000">
                <a:schemeClr val="bg1"/>
              </a:gs>
              <a:gs pos="42000">
                <a:srgbClr val="00B0F0"/>
              </a:gs>
              <a:gs pos="66000">
                <a:srgbClr val="0087E6"/>
              </a:gs>
              <a:gs pos="88000">
                <a:srgbClr val="005CBF"/>
              </a:gs>
            </a:gsLst>
            <a:lin ang="1080000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2"/>
          <p:cNvSpPr>
            <a:spLocks noGrp="1"/>
          </p:cNvSpPr>
          <p:nvPr>
            <p:ph idx="1"/>
          </p:nvPr>
        </p:nvSpPr>
        <p:spPr>
          <a:xfrm>
            <a:off x="457199" y="1295400"/>
            <a:ext cx="8229600" cy="5334000"/>
          </a:xfrm>
        </p:spPr>
        <p:txBody>
          <a:bodyPr>
            <a:normAutofit/>
          </a:bodyPr>
          <a:lstStyle/>
          <a:p>
            <a:pPr marL="0" indent="0" eaLnBrk="1" hangingPunct="1">
              <a:spcBef>
                <a:spcPct val="0"/>
              </a:spcBef>
              <a:buFont typeface="Arial" charset="0"/>
              <a:buNone/>
              <a:defRPr/>
            </a:pPr>
            <a:endParaRPr lang="en-US" altLang="en-US" sz="2800" dirty="0" smtClean="0">
              <a:latin typeface="Arial" panose="020B0604020202020204" pitchFamily="34" charset="0"/>
              <a:cs typeface="Arial" panose="020B0604020202020204" pitchFamily="34" charset="0"/>
            </a:endParaRPr>
          </a:p>
          <a:p>
            <a:pPr marL="0" indent="0">
              <a:spcBef>
                <a:spcPct val="0"/>
              </a:spcBef>
              <a:buNone/>
              <a:defRPr/>
            </a:pPr>
            <a:endParaRPr lang="en-US" altLang="en-US" sz="2800" b="1" dirty="0">
              <a:solidFill>
                <a:srgbClr val="0070C0"/>
              </a:solidFill>
              <a:latin typeface="Arial" panose="020B0604020202020204" pitchFamily="34" charset="0"/>
              <a:cs typeface="Arial" panose="020B0604020202020204" pitchFamily="34" charset="0"/>
            </a:endParaRPr>
          </a:p>
          <a:p>
            <a:pPr marL="0" indent="0">
              <a:spcBef>
                <a:spcPct val="0"/>
              </a:spcBef>
              <a:buNone/>
              <a:defRPr/>
            </a:pPr>
            <a:r>
              <a:rPr lang="en-US" altLang="en-US" sz="2800" b="1" dirty="0" smtClean="0">
                <a:solidFill>
                  <a:srgbClr val="0070C0"/>
                </a:solidFill>
                <a:latin typeface="Arial" panose="020B0604020202020204" pitchFamily="34" charset="0"/>
                <a:cs typeface="Arial" panose="020B0604020202020204" pitchFamily="34" charset="0"/>
              </a:rPr>
              <a:t>Advanced Program: </a:t>
            </a:r>
          </a:p>
          <a:p>
            <a:pPr lvl="1">
              <a:spcBef>
                <a:spcPct val="0"/>
              </a:spcBef>
              <a:buFont typeface="Arial" charset="0"/>
              <a:buChar char="•"/>
              <a:defRPr/>
            </a:pPr>
            <a:r>
              <a:rPr lang="en-US" altLang="en-US" sz="2400" dirty="0" smtClean="0">
                <a:latin typeface="Arial" panose="020B0604020202020204" pitchFamily="34" charset="0"/>
                <a:cs typeface="Arial" panose="020B0604020202020204" pitchFamily="34" charset="0"/>
              </a:rPr>
              <a:t>Virtual BIG Firm</a:t>
            </a:r>
            <a:r>
              <a:rPr lang="en-US" sz="2400" dirty="0" smtClean="0">
                <a:latin typeface="Arial" pitchFamily="34" charset="0"/>
                <a:cs typeface="Arial" pitchFamily="34" charset="0"/>
              </a:rPr>
              <a:t>™</a:t>
            </a:r>
          </a:p>
          <a:p>
            <a:pPr lvl="1">
              <a:spcBef>
                <a:spcPct val="0"/>
              </a:spcBef>
              <a:buFont typeface="Arial" charset="0"/>
              <a:buChar char="•"/>
              <a:defRPr/>
            </a:pPr>
            <a:r>
              <a:rPr lang="en-US" altLang="en-US" sz="2400" dirty="0">
                <a:latin typeface="Arial" pitchFamily="34" charset="0"/>
                <a:cs typeface="Arial" pitchFamily="34" charset="0"/>
              </a:rPr>
              <a:t>Free Virtual Big Firm Starter Session </a:t>
            </a:r>
            <a:r>
              <a:rPr lang="en-US" altLang="en-US" sz="2400" i="1" dirty="0">
                <a:latin typeface="Arial" pitchFamily="34" charset="0"/>
                <a:cs typeface="Arial" pitchFamily="34" charset="0"/>
              </a:rPr>
              <a:t>(30 min</a:t>
            </a:r>
            <a:r>
              <a:rPr lang="en-US" altLang="en-US" sz="2400" i="1" dirty="0" smtClean="0">
                <a:latin typeface="Arial" pitchFamily="34" charset="0"/>
                <a:cs typeface="Arial" pitchFamily="34" charset="0"/>
              </a:rPr>
              <a:t>.)</a:t>
            </a:r>
            <a:endParaRPr lang="en-US" altLang="en-US" sz="2400" dirty="0" smtClean="0">
              <a:latin typeface="Arial" panose="020B0604020202020204" pitchFamily="34" charset="0"/>
              <a:cs typeface="Arial" panose="020B0604020202020204" pitchFamily="34" charset="0"/>
            </a:endParaRPr>
          </a:p>
          <a:p>
            <a:pPr marL="0" indent="0">
              <a:spcBef>
                <a:spcPct val="0"/>
              </a:spcBef>
              <a:buNone/>
              <a:defRPr/>
            </a:pPr>
            <a:endParaRPr lang="en-US" altLang="en-US" sz="2400" dirty="0">
              <a:solidFill>
                <a:srgbClr val="0070C0"/>
              </a:solidFill>
              <a:latin typeface="Arial" panose="020B0604020202020204" pitchFamily="34" charset="0"/>
              <a:cs typeface="Arial" panose="020B0604020202020204" pitchFamily="34" charset="0"/>
            </a:endParaRPr>
          </a:p>
          <a:p>
            <a:pPr marL="0" indent="0">
              <a:spcBef>
                <a:spcPct val="0"/>
              </a:spcBef>
              <a:buNone/>
              <a:defRPr/>
            </a:pPr>
            <a:r>
              <a:rPr lang="en-US" altLang="en-US" sz="2800" b="1" dirty="0" smtClean="0">
                <a:solidFill>
                  <a:srgbClr val="0070C0"/>
                </a:solidFill>
                <a:latin typeface="Arial" panose="020B0604020202020204" pitchFamily="34" charset="0"/>
                <a:cs typeface="Arial" panose="020B0604020202020204" pitchFamily="34" charset="0"/>
              </a:rPr>
              <a:t>Super Advanced Program: </a:t>
            </a:r>
          </a:p>
          <a:p>
            <a:pPr lvl="1">
              <a:spcBef>
                <a:spcPct val="0"/>
              </a:spcBef>
              <a:buFont typeface="Arial" charset="0"/>
              <a:buChar char="•"/>
              <a:defRPr/>
            </a:pPr>
            <a:r>
              <a:rPr lang="en-US" sz="2400" dirty="0" smtClean="0">
                <a:latin typeface="Arial" pitchFamily="34" charset="0"/>
                <a:cs typeface="Arial" pitchFamily="34" charset="0"/>
              </a:rPr>
              <a:t>Virtual BIG Firm™ plus a FT Project Manager</a:t>
            </a:r>
          </a:p>
        </p:txBody>
      </p:sp>
      <p:pic>
        <p:nvPicPr>
          <p:cNvPr id="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5946087"/>
            <a:ext cx="2125642" cy="7296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179180" y="435114"/>
            <a:ext cx="6785640" cy="707886"/>
          </a:xfrm>
          <a:prstGeom prst="rect">
            <a:avLst/>
          </a:prstGeom>
          <a:noFill/>
        </p:spPr>
        <p:txBody>
          <a:bodyPr wrap="none" lIns="91440" tIns="45720" rIns="91440" bIns="45720">
            <a:spAutoFit/>
          </a:bodyPr>
          <a:lstStyle/>
          <a:p>
            <a:pPr algn="ctr"/>
            <a:r>
              <a:rPr lang="en-US" altLang="en-US" sz="4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Special Programs Available</a:t>
            </a:r>
            <a:endParaRPr lang="en-US" sz="4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endParaRPr>
          </a:p>
        </p:txBody>
      </p:sp>
    </p:spTree>
    <p:extLst>
      <p:ext uri="{BB962C8B-B14F-4D97-AF65-F5344CB8AC3E}">
        <p14:creationId xmlns:p14="http://schemas.microsoft.com/office/powerpoint/2010/main" val="23028336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fade">
                                      <p:cBhvr>
                                        <p:cTn id="7" dur="500"/>
                                        <p:tgtEl>
                                          <p:spTgt spid="6">
                                            <p:txEl>
                                              <p:pRg st="2" end="2"/>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xEl>
                                              <p:pRg st="6" end="6"/>
                                            </p:txEl>
                                          </p:spTgt>
                                        </p:tgtEl>
                                        <p:attrNameLst>
                                          <p:attrName>style.visibility</p:attrName>
                                        </p:attrNameLst>
                                      </p:cBhvr>
                                      <p:to>
                                        <p:strVal val="visible"/>
                                      </p:to>
                                    </p:set>
                                    <p:animEffect transition="in" filter="fade">
                                      <p:cBhvr>
                                        <p:cTn id="11" dur="500"/>
                                        <p:tgtEl>
                                          <p:spTgt spid="6">
                                            <p:txEl>
                                              <p:pRg st="6" end="6"/>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6">
                                            <p:txEl>
                                              <p:pRg st="7" end="7"/>
                                            </p:txEl>
                                          </p:spTgt>
                                        </p:tgtEl>
                                        <p:attrNameLst>
                                          <p:attrName>style.visibility</p:attrName>
                                        </p:attrNameLst>
                                      </p:cBhvr>
                                      <p:to>
                                        <p:strVal val="visible"/>
                                      </p:to>
                                    </p:set>
                                    <p:animEffect transition="in" filter="fade">
                                      <p:cBhvr>
                                        <p:cTn id="14"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9235440" cy="6858000"/>
          </a:xfrm>
          <a:prstGeom prst="rect">
            <a:avLst/>
          </a:prstGeom>
          <a:blipFill dpi="0" rotWithShape="1">
            <a:blip r:embed="rId3">
              <a:alphaModFix amt="21000"/>
            </a:blip>
            <a:srcRect/>
            <a:stretch>
              <a:fillRect l="-29984" t="-81997" r="-83446" b="-4333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228600"/>
            <a:ext cx="9144000" cy="998041"/>
          </a:xfrm>
          <a:prstGeom prst="rect">
            <a:avLst/>
          </a:prstGeom>
          <a:gradFill flip="none" rotWithShape="1">
            <a:gsLst>
              <a:gs pos="0">
                <a:schemeClr val="bg1"/>
              </a:gs>
              <a:gs pos="59000">
                <a:srgbClr val="00B0F0"/>
              </a:gs>
              <a:gs pos="91000">
                <a:srgbClr val="0087E6"/>
              </a:gs>
              <a:gs pos="100000">
                <a:srgbClr val="005CBF"/>
              </a:gs>
            </a:gsLst>
            <a:lin ang="1620000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2"/>
          <p:cNvSpPr>
            <a:spLocks noGrp="1"/>
          </p:cNvSpPr>
          <p:nvPr>
            <p:ph idx="1"/>
          </p:nvPr>
        </p:nvSpPr>
        <p:spPr>
          <a:xfrm>
            <a:off x="457199" y="1600200"/>
            <a:ext cx="8229600" cy="4495800"/>
          </a:xfrm>
        </p:spPr>
        <p:txBody>
          <a:bodyPr>
            <a:noAutofit/>
          </a:bodyPr>
          <a:lstStyle/>
          <a:p>
            <a:pPr marL="0" indent="0">
              <a:spcBef>
                <a:spcPct val="0"/>
              </a:spcBef>
              <a:buNone/>
              <a:defRPr/>
            </a:pPr>
            <a:r>
              <a:rPr lang="en-US" sz="2600" b="1" dirty="0">
                <a:solidFill>
                  <a:srgbClr val="0070C0"/>
                </a:solidFill>
                <a:latin typeface="Leelawadee" panose="020B0502040204020203" pitchFamily="34" charset="-34"/>
                <a:cs typeface="Leelawadee" panose="020B0502040204020203" pitchFamily="34" charset="-34"/>
              </a:rPr>
              <a:t>Schedule In-depth Follow-up Meeting</a:t>
            </a:r>
          </a:p>
          <a:p>
            <a:pPr lvl="1">
              <a:spcBef>
                <a:spcPct val="0"/>
              </a:spcBef>
              <a:buFont typeface="Arial" charset="0"/>
              <a:buChar char="•"/>
              <a:defRPr/>
            </a:pPr>
            <a:r>
              <a:rPr lang="en-US" sz="2400" dirty="0">
                <a:latin typeface="Leelawadee" panose="020B0502040204020203" pitchFamily="34" charset="-34"/>
                <a:cs typeface="Leelawadee" panose="020B0502040204020203" pitchFamily="34" charset="-34"/>
              </a:rPr>
              <a:t>Perform an eDiscovery </a:t>
            </a:r>
            <a:r>
              <a:rPr lang="en-US" sz="2400" dirty="0" smtClean="0">
                <a:latin typeface="Leelawadee" panose="020B0502040204020203" pitchFamily="34" charset="-34"/>
                <a:cs typeface="Leelawadee" panose="020B0502040204020203" pitchFamily="34" charset="-34"/>
              </a:rPr>
              <a:t>Process </a:t>
            </a:r>
            <a:r>
              <a:rPr lang="en-US" sz="2400" dirty="0">
                <a:latin typeface="Leelawadee" panose="020B0502040204020203" pitchFamily="34" charset="-34"/>
                <a:cs typeface="Leelawadee" panose="020B0502040204020203" pitchFamily="34" charset="-34"/>
              </a:rPr>
              <a:t>A</a:t>
            </a:r>
            <a:r>
              <a:rPr lang="en-US" sz="2400" dirty="0" smtClean="0">
                <a:latin typeface="Leelawadee" panose="020B0502040204020203" pitchFamily="34" charset="-34"/>
                <a:cs typeface="Leelawadee" panose="020B0502040204020203" pitchFamily="34" charset="-34"/>
              </a:rPr>
              <a:t>ssessment</a:t>
            </a:r>
            <a:endParaRPr lang="en-US" sz="2400" dirty="0">
              <a:latin typeface="Leelawadee" panose="020B0502040204020203" pitchFamily="34" charset="-34"/>
              <a:cs typeface="Leelawadee" panose="020B0502040204020203" pitchFamily="34" charset="-34"/>
            </a:endParaRPr>
          </a:p>
          <a:p>
            <a:pPr lvl="1">
              <a:spcBef>
                <a:spcPct val="0"/>
              </a:spcBef>
              <a:buFont typeface="Arial" charset="0"/>
              <a:buChar char="•"/>
              <a:defRPr/>
            </a:pPr>
            <a:r>
              <a:rPr lang="en-US" sz="2400" dirty="0" smtClean="0">
                <a:latin typeface="Leelawadee" panose="020B0502040204020203" pitchFamily="34" charset="-34"/>
                <a:cs typeface="Leelawadee" panose="020B0502040204020203" pitchFamily="34" charset="-34"/>
              </a:rPr>
              <a:t>Discuss </a:t>
            </a:r>
            <a:r>
              <a:rPr lang="en-US" sz="2400" dirty="0" smtClean="0">
                <a:latin typeface="Leelawadee" panose="020B0502040204020203" pitchFamily="34" charset="-34"/>
                <a:cs typeface="Leelawadee" panose="020B0502040204020203" pitchFamily="34" charset="-34"/>
              </a:rPr>
              <a:t>Specific Projects / Cases</a:t>
            </a:r>
          </a:p>
          <a:p>
            <a:pPr lvl="1">
              <a:spcBef>
                <a:spcPct val="0"/>
              </a:spcBef>
              <a:buFont typeface="Arial" charset="0"/>
              <a:buChar char="•"/>
              <a:defRPr/>
            </a:pPr>
            <a:r>
              <a:rPr lang="en-US" sz="2400" dirty="0" smtClean="0">
                <a:latin typeface="Leelawadee" panose="020B0502040204020203" pitchFamily="34" charset="-34"/>
                <a:cs typeface="Leelawadee" panose="020B0502040204020203" pitchFamily="34" charset="-34"/>
              </a:rPr>
              <a:t>Master </a:t>
            </a:r>
            <a:r>
              <a:rPr lang="en-US" sz="2400" dirty="0" smtClean="0">
                <a:latin typeface="Leelawadee" panose="020B0502040204020203" pitchFamily="34" charset="-34"/>
                <a:cs typeface="Leelawadee" panose="020B0502040204020203" pitchFamily="34" charset="-34"/>
              </a:rPr>
              <a:t>Service Agreement Benefits</a:t>
            </a:r>
          </a:p>
          <a:p>
            <a:pPr marL="0" indent="0">
              <a:spcBef>
                <a:spcPct val="0"/>
              </a:spcBef>
              <a:buNone/>
              <a:defRPr/>
            </a:pPr>
            <a:r>
              <a:rPr lang="en-US" altLang="en-US" sz="2600" b="1" dirty="0" smtClean="0">
                <a:solidFill>
                  <a:srgbClr val="0070C0"/>
                </a:solidFill>
                <a:latin typeface="Leelawadee" panose="020B0502040204020203" pitchFamily="34" charset="-34"/>
                <a:cs typeface="Leelawadee" panose="020B0502040204020203" pitchFamily="34" charset="-34"/>
              </a:rPr>
              <a:t>Identify a Project for Processing or Hosting</a:t>
            </a:r>
          </a:p>
          <a:p>
            <a:pPr lvl="1">
              <a:spcBef>
                <a:spcPct val="0"/>
              </a:spcBef>
              <a:buFont typeface="Arial" charset="0"/>
              <a:buChar char="•"/>
              <a:defRPr/>
            </a:pPr>
            <a:r>
              <a:rPr lang="en-US" sz="2400" dirty="0" smtClean="0">
                <a:latin typeface="Leelawadee" panose="020B0502040204020203" pitchFamily="34" charset="-34"/>
                <a:cs typeface="Leelawadee" panose="020B0502040204020203" pitchFamily="34" charset="-34"/>
              </a:rPr>
              <a:t>Self-Service</a:t>
            </a:r>
          </a:p>
          <a:p>
            <a:pPr lvl="1">
              <a:spcBef>
                <a:spcPct val="0"/>
              </a:spcBef>
              <a:buFont typeface="Arial" charset="0"/>
              <a:buChar char="•"/>
              <a:defRPr/>
            </a:pPr>
            <a:r>
              <a:rPr lang="en-US" sz="2400" dirty="0" smtClean="0">
                <a:latin typeface="Leelawadee" panose="020B0502040204020203" pitchFamily="34" charset="-34"/>
                <a:cs typeface="Leelawadee" panose="020B0502040204020203" pitchFamily="34" charset="-34"/>
              </a:rPr>
              <a:t>Full Service</a:t>
            </a:r>
          </a:p>
          <a:p>
            <a:pPr marL="0" indent="0">
              <a:spcBef>
                <a:spcPct val="0"/>
              </a:spcBef>
              <a:buNone/>
              <a:defRPr/>
            </a:pPr>
            <a:r>
              <a:rPr lang="en-US" sz="2600" b="1" dirty="0" smtClean="0">
                <a:solidFill>
                  <a:srgbClr val="0070C0"/>
                </a:solidFill>
                <a:latin typeface="Leelawadee" panose="020B0502040204020203" pitchFamily="34" charset="-34"/>
                <a:cs typeface="Leelawadee" panose="020B0502040204020203" pitchFamily="34" charset="-34"/>
              </a:rPr>
              <a:t>Educational </a:t>
            </a:r>
            <a:r>
              <a:rPr lang="en-US" sz="2600" b="1" dirty="0">
                <a:solidFill>
                  <a:srgbClr val="0070C0"/>
                </a:solidFill>
                <a:latin typeface="Leelawadee" panose="020B0502040204020203" pitchFamily="34" charset="-34"/>
                <a:cs typeface="Leelawadee" panose="020B0502040204020203" pitchFamily="34" charset="-34"/>
              </a:rPr>
              <a:t>Offerings</a:t>
            </a:r>
          </a:p>
          <a:p>
            <a:pPr lvl="1">
              <a:spcBef>
                <a:spcPct val="0"/>
              </a:spcBef>
              <a:buFont typeface="Arial" charset="0"/>
              <a:buChar char="•"/>
              <a:defRPr/>
            </a:pPr>
            <a:r>
              <a:rPr lang="en-US" sz="2400" dirty="0">
                <a:latin typeface="Leelawadee" panose="020B0502040204020203" pitchFamily="34" charset="-34"/>
                <a:cs typeface="Leelawadee" panose="020B0502040204020203" pitchFamily="34" charset="-34"/>
              </a:rPr>
              <a:t>eDiscovery Daily Blog  </a:t>
            </a:r>
            <a:r>
              <a:rPr lang="en-US" sz="2400" dirty="0" smtClean="0">
                <a:latin typeface="Leelawadee" panose="020B0502040204020203" pitchFamily="34" charset="-34"/>
                <a:cs typeface="Leelawadee" panose="020B0502040204020203" pitchFamily="34" charset="-34"/>
                <a:hlinkClick r:id="rId4"/>
              </a:rPr>
              <a:t>www.eDiscoveryDaily.com</a:t>
            </a:r>
            <a:r>
              <a:rPr lang="en-US" sz="2400" dirty="0" smtClean="0">
                <a:latin typeface="Leelawadee" panose="020B0502040204020203" pitchFamily="34" charset="-34"/>
                <a:cs typeface="Leelawadee" panose="020B0502040204020203" pitchFamily="34" charset="-34"/>
              </a:rPr>
              <a:t> </a:t>
            </a:r>
            <a:endParaRPr lang="en-US" sz="2400" dirty="0">
              <a:latin typeface="Leelawadee" panose="020B0502040204020203" pitchFamily="34" charset="-34"/>
              <a:cs typeface="Leelawadee" panose="020B0502040204020203" pitchFamily="34" charset="-34"/>
            </a:endParaRPr>
          </a:p>
          <a:p>
            <a:pPr lvl="1">
              <a:spcBef>
                <a:spcPct val="0"/>
              </a:spcBef>
              <a:buFont typeface="Arial" charset="0"/>
              <a:buChar char="•"/>
              <a:defRPr/>
            </a:pPr>
            <a:r>
              <a:rPr lang="en-US" sz="2400" dirty="0">
                <a:latin typeface="Leelawadee" panose="020B0502040204020203" pitchFamily="34" charset="-34"/>
                <a:cs typeface="Leelawadee" panose="020B0502040204020203" pitchFamily="34" charset="-34"/>
              </a:rPr>
              <a:t>Lunch Presentations / CLEs</a:t>
            </a:r>
          </a:p>
          <a:p>
            <a:pPr lvl="2">
              <a:spcBef>
                <a:spcPct val="0"/>
              </a:spcBef>
              <a:buFont typeface="Arial" charset="0"/>
              <a:buChar char="•"/>
              <a:defRPr/>
            </a:pPr>
            <a:r>
              <a:rPr lang="en-US" sz="2000" dirty="0">
                <a:latin typeface="Leelawadee" panose="020B0502040204020203" pitchFamily="34" charset="-34"/>
                <a:cs typeface="Leelawadee" panose="020B0502040204020203" pitchFamily="34" charset="-34"/>
              </a:rPr>
              <a:t>Computer Forensics Basics and ESI Collection</a:t>
            </a:r>
          </a:p>
          <a:p>
            <a:pPr lvl="2">
              <a:spcBef>
                <a:spcPct val="0"/>
              </a:spcBef>
              <a:buFont typeface="Arial" charset="0"/>
              <a:buChar char="•"/>
              <a:defRPr/>
            </a:pPr>
            <a:r>
              <a:rPr lang="en-US" sz="2000" dirty="0">
                <a:latin typeface="Leelawadee" panose="020B0502040204020203" pitchFamily="34" charset="-34"/>
                <a:cs typeface="Leelawadee" panose="020B0502040204020203" pitchFamily="34" charset="-34"/>
              </a:rPr>
              <a:t>eDiscovery Production Best </a:t>
            </a:r>
            <a:r>
              <a:rPr lang="en-US" sz="2000" dirty="0" smtClean="0">
                <a:latin typeface="Leelawadee" panose="020B0502040204020203" pitchFamily="34" charset="-34"/>
                <a:cs typeface="Leelawadee" panose="020B0502040204020203" pitchFamily="34" charset="-34"/>
              </a:rPr>
              <a:t>Practices, </a:t>
            </a:r>
            <a:r>
              <a:rPr lang="en-US" sz="2000" dirty="0">
                <a:latin typeface="Leelawadee" panose="020B0502040204020203" pitchFamily="34" charset="-34"/>
                <a:cs typeface="Leelawadee" panose="020B0502040204020203" pitchFamily="34" charset="-34"/>
              </a:rPr>
              <a:t>etc</a:t>
            </a:r>
            <a:r>
              <a:rPr lang="en-US" sz="2000" dirty="0" smtClean="0">
                <a:latin typeface="Leelawadee" panose="020B0502040204020203" pitchFamily="34" charset="-34"/>
                <a:cs typeface="Leelawadee" panose="020B0502040204020203" pitchFamily="34" charset="-34"/>
              </a:rPr>
              <a:t>.</a:t>
            </a:r>
          </a:p>
          <a:p>
            <a:pPr marL="914400" lvl="2" indent="0">
              <a:spcBef>
                <a:spcPct val="0"/>
              </a:spcBef>
              <a:buNone/>
              <a:defRPr/>
            </a:pPr>
            <a:endParaRPr lang="en-US" sz="2000" dirty="0">
              <a:latin typeface="Leelawadee" panose="020B0502040204020203" pitchFamily="34" charset="-34"/>
              <a:cs typeface="Leelawadee" panose="020B0502040204020203" pitchFamily="34" charset="-34"/>
            </a:endParaRPr>
          </a:p>
        </p:txBody>
      </p:sp>
      <p:sp>
        <p:nvSpPr>
          <p:cNvPr id="2" name="Rectangle 1"/>
          <p:cNvSpPr/>
          <p:nvPr/>
        </p:nvSpPr>
        <p:spPr>
          <a:xfrm>
            <a:off x="2699391" y="228600"/>
            <a:ext cx="3696140" cy="923330"/>
          </a:xfrm>
          <a:prstGeom prst="rect">
            <a:avLst/>
          </a:prstGeom>
          <a:noFill/>
        </p:spPr>
        <p:txBody>
          <a:bodyPr wrap="none" lIns="91440" tIns="45720" rIns="91440" bIns="45720">
            <a:spAutoFit/>
          </a:bodyPr>
          <a:lstStyle/>
          <a:p>
            <a:pPr algn="ctr"/>
            <a:r>
              <a:rPr lang="en-US" alt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Next Steps</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endParaRPr>
          </a:p>
        </p:txBody>
      </p:sp>
      <p:sp>
        <p:nvSpPr>
          <p:cNvPr id="9" name="Rectangle 8"/>
          <p:cNvSpPr/>
          <p:nvPr/>
        </p:nvSpPr>
        <p:spPr>
          <a:xfrm>
            <a:off x="381000" y="6096000"/>
            <a:ext cx="2743200" cy="646331"/>
          </a:xfrm>
          <a:prstGeom prst="rect">
            <a:avLst/>
          </a:prstGeom>
          <a:noFill/>
        </p:spPr>
        <p:txBody>
          <a:bodyPr wrap="square" lIns="91440" tIns="45720" rIns="91440" bIns="45720">
            <a:spAutoFit/>
          </a:bodyPr>
          <a:lstStyle/>
          <a:p>
            <a:pPr algn="ctr"/>
            <a:r>
              <a:rPr lang="en-US" sz="3600" b="1" i="1" cap="none" spc="0" dirty="0" smtClean="0">
                <a:ln w="1905"/>
                <a:solidFill>
                  <a:schemeClr val="accent6">
                    <a:lumMod val="75000"/>
                  </a:schemeClr>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Questions?</a:t>
            </a:r>
            <a:endParaRPr lang="en-US" sz="3600" b="1" cap="none" spc="0" dirty="0">
              <a:ln w="1905"/>
              <a:solidFill>
                <a:schemeClr val="accent6">
                  <a:lumMod val="75000"/>
                </a:schemeClr>
              </a:soli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23614045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1000"/>
                                        <p:tgtEl>
                                          <p:spTgt spid="6">
                                            <p:txEl>
                                              <p:pRg st="2" end="2"/>
                                            </p:txEl>
                                          </p:spTgt>
                                        </p:tgtEl>
                                      </p:cBhvr>
                                    </p:animEffect>
                                    <p:anim calcmode="lin" valueType="num">
                                      <p:cBhvr>
                                        <p:cTn id="13"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1000"/>
                                        <p:tgtEl>
                                          <p:spTgt spid="6">
                                            <p:txEl>
                                              <p:pRg st="1" end="1"/>
                                            </p:txEl>
                                          </p:spTgt>
                                        </p:tgtEl>
                                      </p:cBhvr>
                                    </p:animEffect>
                                    <p:anim calcmode="lin" valueType="num">
                                      <p:cBhvr>
                                        <p:cTn id="18"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1000"/>
                                        <p:tgtEl>
                                          <p:spTgt spid="6">
                                            <p:txEl>
                                              <p:pRg st="3" end="3"/>
                                            </p:txEl>
                                          </p:spTgt>
                                        </p:tgtEl>
                                      </p:cBhvr>
                                    </p:animEffect>
                                    <p:anim calcmode="lin" valueType="num">
                                      <p:cBhvr>
                                        <p:cTn id="23"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animEffect transition="in" filter="fade">
                                      <p:cBhvr>
                                        <p:cTn id="29" dur="1000"/>
                                        <p:tgtEl>
                                          <p:spTgt spid="6">
                                            <p:txEl>
                                              <p:pRg st="4" end="4"/>
                                            </p:txEl>
                                          </p:spTgt>
                                        </p:tgtEl>
                                      </p:cBhvr>
                                    </p:animEffect>
                                    <p:anim calcmode="lin" valueType="num">
                                      <p:cBhvr>
                                        <p:cTn id="30"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6">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6">
                                            <p:txEl>
                                              <p:pRg st="5" end="5"/>
                                            </p:txEl>
                                          </p:spTgt>
                                        </p:tgtEl>
                                        <p:attrNameLst>
                                          <p:attrName>style.visibility</p:attrName>
                                        </p:attrNameLst>
                                      </p:cBhvr>
                                      <p:to>
                                        <p:strVal val="visible"/>
                                      </p:to>
                                    </p:set>
                                    <p:animEffect transition="in" filter="fade">
                                      <p:cBhvr>
                                        <p:cTn id="34" dur="1000"/>
                                        <p:tgtEl>
                                          <p:spTgt spid="6">
                                            <p:txEl>
                                              <p:pRg st="5" end="5"/>
                                            </p:txEl>
                                          </p:spTgt>
                                        </p:tgtEl>
                                      </p:cBhvr>
                                    </p:animEffect>
                                    <p:anim calcmode="lin" valueType="num">
                                      <p:cBhvr>
                                        <p:cTn id="35"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6">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6">
                                            <p:txEl>
                                              <p:pRg st="6" end="6"/>
                                            </p:txEl>
                                          </p:spTgt>
                                        </p:tgtEl>
                                        <p:attrNameLst>
                                          <p:attrName>style.visibility</p:attrName>
                                        </p:attrNameLst>
                                      </p:cBhvr>
                                      <p:to>
                                        <p:strVal val="visible"/>
                                      </p:to>
                                    </p:set>
                                    <p:animEffect transition="in" filter="fade">
                                      <p:cBhvr>
                                        <p:cTn id="39" dur="1000"/>
                                        <p:tgtEl>
                                          <p:spTgt spid="6">
                                            <p:txEl>
                                              <p:pRg st="6" end="6"/>
                                            </p:txEl>
                                          </p:spTgt>
                                        </p:tgtEl>
                                      </p:cBhvr>
                                    </p:animEffect>
                                    <p:anim calcmode="lin" valueType="num">
                                      <p:cBhvr>
                                        <p:cTn id="40"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6">
                                            <p:txEl>
                                              <p:pRg st="7" end="7"/>
                                            </p:txEl>
                                          </p:spTgt>
                                        </p:tgtEl>
                                        <p:attrNameLst>
                                          <p:attrName>style.visibility</p:attrName>
                                        </p:attrNameLst>
                                      </p:cBhvr>
                                      <p:to>
                                        <p:strVal val="visible"/>
                                      </p:to>
                                    </p:set>
                                    <p:animEffect transition="in" filter="fade">
                                      <p:cBhvr>
                                        <p:cTn id="46" dur="1000"/>
                                        <p:tgtEl>
                                          <p:spTgt spid="6">
                                            <p:txEl>
                                              <p:pRg st="7" end="7"/>
                                            </p:txEl>
                                          </p:spTgt>
                                        </p:tgtEl>
                                      </p:cBhvr>
                                    </p:animEffect>
                                    <p:anim calcmode="lin" valueType="num">
                                      <p:cBhvr>
                                        <p:cTn id="47"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6">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6">
                                            <p:txEl>
                                              <p:pRg st="8" end="8"/>
                                            </p:txEl>
                                          </p:spTgt>
                                        </p:tgtEl>
                                        <p:attrNameLst>
                                          <p:attrName>style.visibility</p:attrName>
                                        </p:attrNameLst>
                                      </p:cBhvr>
                                      <p:to>
                                        <p:strVal val="visible"/>
                                      </p:to>
                                    </p:set>
                                    <p:animEffect transition="in" filter="fade">
                                      <p:cBhvr>
                                        <p:cTn id="51" dur="1000"/>
                                        <p:tgtEl>
                                          <p:spTgt spid="6">
                                            <p:txEl>
                                              <p:pRg st="8" end="8"/>
                                            </p:txEl>
                                          </p:spTgt>
                                        </p:tgtEl>
                                      </p:cBhvr>
                                    </p:animEffect>
                                    <p:anim calcmode="lin" valueType="num">
                                      <p:cBhvr>
                                        <p:cTn id="52"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6">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6">
                                            <p:txEl>
                                              <p:pRg st="9" end="9"/>
                                            </p:txEl>
                                          </p:spTgt>
                                        </p:tgtEl>
                                        <p:attrNameLst>
                                          <p:attrName>style.visibility</p:attrName>
                                        </p:attrNameLst>
                                      </p:cBhvr>
                                      <p:to>
                                        <p:strVal val="visible"/>
                                      </p:to>
                                    </p:set>
                                    <p:animEffect transition="in" filter="fade">
                                      <p:cBhvr>
                                        <p:cTn id="56" dur="1000"/>
                                        <p:tgtEl>
                                          <p:spTgt spid="6">
                                            <p:txEl>
                                              <p:pRg st="9" end="9"/>
                                            </p:txEl>
                                          </p:spTgt>
                                        </p:tgtEl>
                                      </p:cBhvr>
                                    </p:animEffect>
                                    <p:anim calcmode="lin" valueType="num">
                                      <p:cBhvr>
                                        <p:cTn id="57" dur="1000" fill="hold"/>
                                        <p:tgtEl>
                                          <p:spTgt spid="6">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6">
                                            <p:txEl>
                                              <p:pRg st="9" end="9"/>
                                            </p:txEl>
                                          </p:spTgt>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6">
                                            <p:txEl>
                                              <p:pRg st="10" end="10"/>
                                            </p:txEl>
                                          </p:spTgt>
                                        </p:tgtEl>
                                        <p:attrNameLst>
                                          <p:attrName>style.visibility</p:attrName>
                                        </p:attrNameLst>
                                      </p:cBhvr>
                                      <p:to>
                                        <p:strVal val="visible"/>
                                      </p:to>
                                    </p:set>
                                    <p:animEffect transition="in" filter="fade">
                                      <p:cBhvr>
                                        <p:cTn id="61" dur="1000"/>
                                        <p:tgtEl>
                                          <p:spTgt spid="6">
                                            <p:txEl>
                                              <p:pRg st="10" end="10"/>
                                            </p:txEl>
                                          </p:spTgt>
                                        </p:tgtEl>
                                      </p:cBhvr>
                                    </p:animEffect>
                                    <p:anim calcmode="lin" valueType="num">
                                      <p:cBhvr>
                                        <p:cTn id="62" dur="1000" fill="hold"/>
                                        <p:tgtEl>
                                          <p:spTgt spid="6">
                                            <p:txEl>
                                              <p:pRg st="10" end="10"/>
                                            </p:txEl>
                                          </p:spTgt>
                                        </p:tgtEl>
                                        <p:attrNameLst>
                                          <p:attrName>ppt_x</p:attrName>
                                        </p:attrNameLst>
                                      </p:cBhvr>
                                      <p:tavLst>
                                        <p:tav tm="0">
                                          <p:val>
                                            <p:strVal val="#ppt_x"/>
                                          </p:val>
                                        </p:tav>
                                        <p:tav tm="100000">
                                          <p:val>
                                            <p:strVal val="#ppt_x"/>
                                          </p:val>
                                        </p:tav>
                                      </p:tavLst>
                                    </p:anim>
                                    <p:anim calcmode="lin" valueType="num">
                                      <p:cBhvr>
                                        <p:cTn id="63" dur="1000" fill="hold"/>
                                        <p:tgtEl>
                                          <p:spTgt spid="6">
                                            <p:txEl>
                                              <p:pRg st="10" end="10"/>
                                            </p:txEl>
                                          </p:spTgt>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6">
                                            <p:txEl>
                                              <p:pRg st="11" end="11"/>
                                            </p:txEl>
                                          </p:spTgt>
                                        </p:tgtEl>
                                        <p:attrNameLst>
                                          <p:attrName>style.visibility</p:attrName>
                                        </p:attrNameLst>
                                      </p:cBhvr>
                                      <p:to>
                                        <p:strVal val="visible"/>
                                      </p:to>
                                    </p:set>
                                    <p:animEffect transition="in" filter="fade">
                                      <p:cBhvr>
                                        <p:cTn id="66" dur="1000"/>
                                        <p:tgtEl>
                                          <p:spTgt spid="6">
                                            <p:txEl>
                                              <p:pRg st="11" end="11"/>
                                            </p:txEl>
                                          </p:spTgt>
                                        </p:tgtEl>
                                      </p:cBhvr>
                                    </p:animEffect>
                                    <p:anim calcmode="lin" valueType="num">
                                      <p:cBhvr>
                                        <p:cTn id="67" dur="1000" fill="hold"/>
                                        <p:tgtEl>
                                          <p:spTgt spid="6">
                                            <p:txEl>
                                              <p:pRg st="11" end="11"/>
                                            </p:txEl>
                                          </p:spTgt>
                                        </p:tgtEl>
                                        <p:attrNameLst>
                                          <p:attrName>ppt_x</p:attrName>
                                        </p:attrNameLst>
                                      </p:cBhvr>
                                      <p:tavLst>
                                        <p:tav tm="0">
                                          <p:val>
                                            <p:strVal val="#ppt_x"/>
                                          </p:val>
                                        </p:tav>
                                        <p:tav tm="100000">
                                          <p:val>
                                            <p:strVal val="#ppt_x"/>
                                          </p:val>
                                        </p:tav>
                                      </p:tavLst>
                                    </p:anim>
                                    <p:anim calcmode="lin" valueType="num">
                                      <p:cBhvr>
                                        <p:cTn id="68" dur="1000" fill="hold"/>
                                        <p:tgtEl>
                                          <p:spTgt spid="6">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grpId="0" nodeType="clickEffect">
                                  <p:stCondLst>
                                    <p:cond delay="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fltVal val="0"/>
                                          </p:val>
                                        </p:tav>
                                        <p:tav tm="100000">
                                          <p:val>
                                            <p:strVal val="#ppt_h"/>
                                          </p:val>
                                        </p:tav>
                                      </p:tavLst>
                                    </p:anim>
                                    <p:animEffect transition="in" filter="fade">
                                      <p:cBhvr>
                                        <p:cTn id="7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Rectangle 14"/>
          <p:cNvSpPr/>
          <p:nvPr/>
        </p:nvSpPr>
        <p:spPr>
          <a:xfrm>
            <a:off x="0" y="0"/>
            <a:ext cx="9296400" cy="6858000"/>
          </a:xfrm>
          <a:prstGeom prst="rect">
            <a:avLst/>
          </a:prstGeom>
          <a:blipFill dpi="0" rotWithShape="1">
            <a:blip r:embed="rId3">
              <a:alphaModFix amt="52000"/>
            </a:blip>
            <a:srcRect/>
            <a:stretch>
              <a:fillRect l="-29984" t="-81997" r="-83446" b="-4333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0" y="228600"/>
            <a:ext cx="9144000" cy="998041"/>
          </a:xfrm>
          <a:prstGeom prst="rect">
            <a:avLst/>
          </a:prstGeom>
          <a:gradFill flip="none" rotWithShape="1">
            <a:gsLst>
              <a:gs pos="0">
                <a:schemeClr val="bg1"/>
              </a:gs>
              <a:gs pos="26000">
                <a:srgbClr val="00B0F0"/>
              </a:gs>
              <a:gs pos="52000">
                <a:srgbClr val="0087E6"/>
              </a:gs>
              <a:gs pos="100000">
                <a:srgbClr val="005CBF"/>
              </a:gs>
            </a:gsLst>
            <a:lin ang="1620000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571688" y="373559"/>
            <a:ext cx="7695825" cy="769441"/>
          </a:xfrm>
          <a:prstGeom prst="rect">
            <a:avLst/>
          </a:prstGeom>
          <a:noFill/>
        </p:spPr>
        <p:txBody>
          <a:bodyPr wrap="none" lIns="91440" tIns="45720" rIns="91440" bIns="45720">
            <a:spAutoFit/>
          </a:bodyPr>
          <a:lstStyle/>
          <a:p>
            <a:pPr algn="ctr"/>
            <a:r>
              <a:rPr lang="en-US" altLang="en-US" sz="4400" b="1" cap="none" spc="0" dirty="0" smtClean="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Small </a:t>
            </a:r>
            <a:r>
              <a:rPr lang="en-US" altLang="en-US" sz="4400" b="1" cap="none" spc="0" dirty="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to </a:t>
            </a:r>
            <a:r>
              <a:rPr lang="en-US" altLang="en-US" sz="4400" b="1" cap="none" spc="0" dirty="0" smtClean="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Mid-Size </a:t>
            </a:r>
            <a:r>
              <a:rPr lang="en-US" altLang="en-US" sz="4400" b="1" cap="none" spc="0" dirty="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Law Firms</a:t>
            </a:r>
            <a:endParaRPr lang="en-US" sz="4400" b="1" cap="none" spc="0" dirty="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endParaRPr>
          </a:p>
        </p:txBody>
      </p:sp>
      <p:graphicFrame>
        <p:nvGraphicFramePr>
          <p:cNvPr id="3" name="Diagram 2"/>
          <p:cNvGraphicFramePr/>
          <p:nvPr>
            <p:extLst>
              <p:ext uri="{D42A27DB-BD31-4B8C-83A1-F6EECF244321}">
                <p14:modId xmlns:p14="http://schemas.microsoft.com/office/powerpoint/2010/main" val="3960463728"/>
              </p:ext>
            </p:extLst>
          </p:nvPr>
        </p:nvGraphicFramePr>
        <p:xfrm>
          <a:off x="76200" y="4064000"/>
          <a:ext cx="9006840" cy="2489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8" name="Rectangle 17"/>
          <p:cNvSpPr/>
          <p:nvPr/>
        </p:nvSpPr>
        <p:spPr>
          <a:xfrm>
            <a:off x="2362200" y="1897969"/>
            <a:ext cx="1766625" cy="2826431"/>
          </a:xfrm>
          <a:prstGeom prst="rect">
            <a:avLst/>
          </a:prstGeom>
          <a:gradFill flip="none" rotWithShape="1">
            <a:gsLst>
              <a:gs pos="63000">
                <a:schemeClr val="bg1"/>
              </a:gs>
              <a:gs pos="98000">
                <a:srgbClr val="005CBF"/>
              </a:gs>
            </a:gsLst>
            <a:lin ang="16200000" scaled="1"/>
            <a:tileRect/>
          </a:gradFill>
          <a:ln>
            <a:solidFill>
              <a:srgbClr val="0070C0"/>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solidFill>
                <a:schemeClr val="bg1"/>
              </a:solidFill>
            </a:endParaRPr>
          </a:p>
        </p:txBody>
      </p:sp>
      <p:sp>
        <p:nvSpPr>
          <p:cNvPr id="27" name="Rectangle 26"/>
          <p:cNvSpPr/>
          <p:nvPr/>
        </p:nvSpPr>
        <p:spPr>
          <a:xfrm>
            <a:off x="4419600" y="1877305"/>
            <a:ext cx="1919562" cy="2826431"/>
          </a:xfrm>
          <a:prstGeom prst="rect">
            <a:avLst/>
          </a:prstGeom>
          <a:gradFill flip="none" rotWithShape="1">
            <a:gsLst>
              <a:gs pos="67000">
                <a:schemeClr val="bg1"/>
              </a:gs>
              <a:gs pos="94000">
                <a:srgbClr val="005CBF"/>
              </a:gs>
            </a:gsLst>
            <a:lin ang="13500000" scaled="1"/>
            <a:tileRect/>
          </a:gradFill>
          <a:ln>
            <a:solidFill>
              <a:srgbClr val="0070C0"/>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solidFill>
                <a:schemeClr val="bg1"/>
              </a:solidFill>
            </a:endParaRPr>
          </a:p>
        </p:txBody>
      </p:sp>
      <p:pic>
        <p:nvPicPr>
          <p:cNvPr id="3076" name="Picture 4" descr="http://technogiantz.com/wp-content/uploads/2012/08/memorit527122411.jpg"/>
          <p:cNvPicPr>
            <a:picLocks noChangeAspect="1" noChangeArrowheads="1"/>
          </p:cNvPicPr>
          <p:nvPr/>
        </p:nvPicPr>
        <p:blipFill rotWithShape="1">
          <a:blip r:embed="rId9">
            <a:extLst>
              <a:ext uri="{28A0092B-C50C-407E-A947-70E740481C1C}">
                <a14:useLocalDpi xmlns:a14="http://schemas.microsoft.com/office/drawing/2010/main" val="0"/>
              </a:ext>
            </a:extLst>
          </a:blip>
          <a:srcRect l="6515" r="10807"/>
          <a:stretch/>
        </p:blipFill>
        <p:spPr bwMode="auto">
          <a:xfrm>
            <a:off x="2450387" y="2895600"/>
            <a:ext cx="1512013" cy="1828800"/>
          </a:xfrm>
          <a:prstGeom prst="rect">
            <a:avLst/>
          </a:prstGeom>
          <a:gradFill>
            <a:gsLst>
              <a:gs pos="36000">
                <a:schemeClr val="bg1"/>
              </a:gs>
              <a:gs pos="94000">
                <a:srgbClr val="005CBF"/>
              </a:gs>
            </a:gsLst>
            <a:lin ang="16200000" scaled="1"/>
          </a:gradFill>
          <a:ln>
            <a:noFill/>
          </a:ln>
          <a:effectLst/>
        </p:spPr>
      </p:pic>
      <p:pic>
        <p:nvPicPr>
          <p:cNvPr id="21" name="Picture 2"/>
          <p:cNvPicPr>
            <a:picLocks noChangeAspect="1" noChangeArrowheads="1"/>
          </p:cNvPicPr>
          <p:nvPr/>
        </p:nvPicPr>
        <p:blipFill rotWithShape="1">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l="49644" t="22088" r="30999" b="28536"/>
          <a:stretch/>
        </p:blipFill>
        <p:spPr bwMode="auto">
          <a:xfrm>
            <a:off x="4572000" y="1939181"/>
            <a:ext cx="1612117" cy="27090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Rectangle 23"/>
          <p:cNvSpPr/>
          <p:nvPr/>
        </p:nvSpPr>
        <p:spPr>
          <a:xfrm>
            <a:off x="6629400" y="1905000"/>
            <a:ext cx="1905000" cy="2826431"/>
          </a:xfrm>
          <a:prstGeom prst="rect">
            <a:avLst/>
          </a:prstGeom>
          <a:gradFill flip="none" rotWithShape="1">
            <a:gsLst>
              <a:gs pos="49000">
                <a:schemeClr val="bg1"/>
              </a:gs>
              <a:gs pos="94000">
                <a:srgbClr val="005CBF"/>
              </a:gs>
            </a:gsLst>
            <a:lin ang="16200000" scaled="1"/>
            <a:tileRect/>
          </a:gradFill>
          <a:ln>
            <a:solidFill>
              <a:srgbClr val="0070C0"/>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solidFill>
                <a:schemeClr val="bg1"/>
              </a:solidFill>
            </a:endParaRPr>
          </a:p>
        </p:txBody>
      </p:sp>
      <p:sp>
        <p:nvSpPr>
          <p:cNvPr id="28" name="Rectangle 27"/>
          <p:cNvSpPr/>
          <p:nvPr/>
        </p:nvSpPr>
        <p:spPr>
          <a:xfrm>
            <a:off x="113166" y="1877304"/>
            <a:ext cx="1919562" cy="2826431"/>
          </a:xfrm>
          <a:prstGeom prst="rect">
            <a:avLst/>
          </a:prstGeom>
          <a:gradFill flip="none" rotWithShape="1">
            <a:gsLst>
              <a:gs pos="52000">
                <a:schemeClr val="bg1"/>
              </a:gs>
              <a:gs pos="94000">
                <a:srgbClr val="005CBF"/>
              </a:gs>
            </a:gsLst>
            <a:lin ang="16200000" scaled="1"/>
            <a:tileRect/>
          </a:gradFill>
          <a:ln>
            <a:solidFill>
              <a:srgbClr val="0070C0"/>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solidFill>
                <a:schemeClr val="bg1"/>
              </a:solidFill>
            </a:endParaRPr>
          </a:p>
        </p:txBody>
      </p:sp>
      <p:pic>
        <p:nvPicPr>
          <p:cNvPr id="22" name="Picture 2"/>
          <p:cNvPicPr>
            <a:picLocks noChangeAspect="1" noChangeArrowheads="1"/>
          </p:cNvPicPr>
          <p:nvPr/>
        </p:nvPicPr>
        <p:blipFill rotWithShape="1">
          <a:blip r:embed="rId10">
            <a:extLst>
              <a:ext uri="{28A0092B-C50C-407E-A947-70E740481C1C}">
                <a14:useLocalDpi xmlns:a14="http://schemas.microsoft.com/office/drawing/2010/main" val="0"/>
              </a:ext>
            </a:extLst>
          </a:blip>
          <a:srcRect l="80924" t="42978" b="34594"/>
          <a:stretch/>
        </p:blipFill>
        <p:spPr bwMode="auto">
          <a:xfrm>
            <a:off x="6705600" y="3374757"/>
            <a:ext cx="1644113" cy="12734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0" name="Picture 8" descr="http://osaki-wo.holy.jp/2014/img2014/people.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8600" y="3048000"/>
            <a:ext cx="1611806" cy="1676400"/>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http://osaki-wo.holy.jp/2014/img2014/people.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3400" y="1905000"/>
            <a:ext cx="1116670" cy="1161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16929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9" name="Rectangle 78"/>
          <p:cNvSpPr/>
          <p:nvPr/>
        </p:nvSpPr>
        <p:spPr>
          <a:xfrm flipH="1">
            <a:off x="-73463" y="19050"/>
            <a:ext cx="9235440" cy="6766560"/>
          </a:xfrm>
          <a:prstGeom prst="rect">
            <a:avLst/>
          </a:prstGeom>
          <a:blipFill dpi="0" rotWithShape="1">
            <a:blip r:embed="rId3">
              <a:alphaModFix amt="21000"/>
            </a:blip>
            <a:srcRect/>
            <a:stretch>
              <a:fillRect l="-29984" t="-131757" r="-83446" b="2770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6" name="Picture 2"/>
          <p:cNvPicPr>
            <a:picLocks noChangeAspect="1" noChangeArrowheads="1"/>
          </p:cNvPicPr>
          <p:nvPr/>
        </p:nvPicPr>
        <p:blipFill rotWithShape="1">
          <a:blip r:embed="rId4">
            <a:clrChange>
              <a:clrFrom>
                <a:srgbClr val="FFFFFF"/>
              </a:clrFrom>
              <a:clrTo>
                <a:srgbClr val="FFFFFF">
                  <a:alpha val="0"/>
                </a:srgbClr>
              </a:clrTo>
            </a:clrChange>
            <a:extLst>
              <a:ext uri="{BEBA8EAE-BF5A-486C-A8C5-ECC9F3942E4B}">
                <a14:imgProps xmlns:a14="http://schemas.microsoft.com/office/drawing/2010/main">
                  <a14:imgLayer r:embed="rId5">
                    <a14:imgEffect>
                      <a14:brightnessContrast bright="9000" contrast="7000"/>
                    </a14:imgEffect>
                  </a14:imgLayer>
                </a14:imgProps>
              </a:ext>
              <a:ext uri="{28A0092B-C50C-407E-A947-70E740481C1C}">
                <a14:useLocalDpi xmlns:a14="http://schemas.microsoft.com/office/drawing/2010/main" val="0"/>
              </a:ext>
            </a:extLst>
          </a:blip>
          <a:srcRect l="80924" t="44380" b="34594"/>
          <a:stretch/>
        </p:blipFill>
        <p:spPr bwMode="auto">
          <a:xfrm>
            <a:off x="1925169" y="5105399"/>
            <a:ext cx="2418231" cy="1756027"/>
          </a:xfrm>
          <a:prstGeom prst="round1Rect">
            <a:avLst>
              <a:gd name="adj" fmla="val 18470"/>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7" name="Picture 4" descr="http://rocketdock.com/images/screenshots/Stack-of-CDs.pn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20745" y="1524000"/>
            <a:ext cx="1565855" cy="1565855"/>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sp>
        <p:nvSpPr>
          <p:cNvPr id="74" name="Rectangle 73"/>
          <p:cNvSpPr/>
          <p:nvPr/>
        </p:nvSpPr>
        <p:spPr>
          <a:xfrm>
            <a:off x="0" y="228600"/>
            <a:ext cx="9144000" cy="998041"/>
          </a:xfrm>
          <a:prstGeom prst="rect">
            <a:avLst/>
          </a:prstGeom>
          <a:gradFill flip="none" rotWithShape="1">
            <a:gsLst>
              <a:gs pos="0">
                <a:schemeClr val="bg1"/>
              </a:gs>
              <a:gs pos="26000">
                <a:srgbClr val="00B0F0"/>
              </a:gs>
              <a:gs pos="52000">
                <a:srgbClr val="0087E6"/>
              </a:gs>
              <a:gs pos="100000">
                <a:srgbClr val="005CBF"/>
              </a:gs>
            </a:gsLst>
            <a:lin ang="1620000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4" name="Picture 4" descr="http://rocketdock.com/images/screenshots/Stack-of-CDs.pn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82186" y="1295400"/>
            <a:ext cx="1132814" cy="1132814"/>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sp>
        <p:nvSpPr>
          <p:cNvPr id="8" name="Rectangle 7"/>
          <p:cNvSpPr/>
          <p:nvPr/>
        </p:nvSpPr>
        <p:spPr>
          <a:xfrm>
            <a:off x="213424" y="404454"/>
            <a:ext cx="8661667" cy="646331"/>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altLang="en-US" sz="3200" b="1" cap="none" spc="0" dirty="0" err="1">
                <a:ln w="50800"/>
                <a:solidFill>
                  <a:schemeClr val="bg1"/>
                </a:solidFill>
                <a:effectLst/>
                <a:latin typeface="Leelawadee" panose="020B0502040204020203" pitchFamily="34" charset="-34"/>
                <a:cs typeface="Leelawadee" panose="020B0502040204020203" pitchFamily="34" charset="-34"/>
              </a:rPr>
              <a:t>CloudNine</a:t>
            </a:r>
            <a:r>
              <a:rPr lang="en-US" altLang="en-US" sz="3200" b="1" cap="none" spc="0" dirty="0">
                <a:ln w="50800"/>
                <a:solidFill>
                  <a:schemeClr val="bg1"/>
                </a:solidFill>
                <a:effectLst/>
                <a:latin typeface="Leelawadee" panose="020B0502040204020203" pitchFamily="34" charset="-34"/>
                <a:cs typeface="Leelawadee" panose="020B0502040204020203" pitchFamily="34" charset="-34"/>
              </a:rPr>
              <a:t> </a:t>
            </a:r>
            <a:r>
              <a:rPr lang="en-US" altLang="en-US" sz="3200" b="1" cap="none" spc="0" dirty="0" smtClean="0">
                <a:ln w="50800"/>
                <a:solidFill>
                  <a:schemeClr val="bg1"/>
                </a:solidFill>
                <a:effectLst/>
                <a:latin typeface="Leelawadee" panose="020B0502040204020203" pitchFamily="34" charset="-34"/>
                <a:cs typeface="Leelawadee" panose="020B0502040204020203" pitchFamily="34" charset="-34"/>
              </a:rPr>
              <a:t>Discovery’s </a:t>
            </a:r>
            <a:r>
              <a:rPr lang="en-US" altLang="en-US" sz="3600" b="1" i="1" cap="none" spc="0" dirty="0" smtClean="0">
                <a:ln w="50800"/>
                <a:solidFill>
                  <a:schemeClr val="accent6">
                    <a:lumMod val="75000"/>
                  </a:schemeClr>
                </a:solidFill>
                <a:effectLst/>
                <a:latin typeface="Leelawadee" panose="020B0502040204020203" pitchFamily="34" charset="-34"/>
                <a:cs typeface="Leelawadee" panose="020B0502040204020203" pitchFamily="34" charset="-34"/>
              </a:rPr>
              <a:t>V</a:t>
            </a:r>
            <a:r>
              <a:rPr lang="en-US" altLang="en-US" sz="3200" b="1" i="1" cap="none" spc="0" dirty="0" smtClean="0">
                <a:ln w="50800"/>
                <a:solidFill>
                  <a:schemeClr val="accent6">
                    <a:lumMod val="75000"/>
                  </a:schemeClr>
                </a:solidFill>
                <a:effectLst/>
                <a:latin typeface="Leelawadee" panose="020B0502040204020203" pitchFamily="34" charset="-34"/>
                <a:cs typeface="Leelawadee" panose="020B0502040204020203" pitchFamily="34" charset="-34"/>
              </a:rPr>
              <a:t>IRTUAL </a:t>
            </a:r>
            <a:r>
              <a:rPr lang="en-US" altLang="en-US" sz="3600" b="1" i="1" cap="none" spc="0" dirty="0">
                <a:ln w="50800"/>
                <a:solidFill>
                  <a:schemeClr val="accent6">
                    <a:lumMod val="75000"/>
                  </a:schemeClr>
                </a:solidFill>
                <a:effectLst/>
                <a:latin typeface="Leelawadee" panose="020B0502040204020203" pitchFamily="34" charset="-34"/>
                <a:cs typeface="Leelawadee" panose="020B0502040204020203" pitchFamily="34" charset="-34"/>
              </a:rPr>
              <a:t>BIG</a:t>
            </a:r>
            <a:r>
              <a:rPr lang="en-US" altLang="en-US" sz="3200" b="1" i="1" cap="none" spc="0" dirty="0">
                <a:ln w="50800"/>
                <a:solidFill>
                  <a:schemeClr val="accent6">
                    <a:lumMod val="75000"/>
                  </a:schemeClr>
                </a:solidFill>
                <a:effectLst/>
                <a:latin typeface="Leelawadee" panose="020B0502040204020203" pitchFamily="34" charset="-34"/>
                <a:cs typeface="Leelawadee" panose="020B0502040204020203" pitchFamily="34" charset="-34"/>
              </a:rPr>
              <a:t> </a:t>
            </a:r>
            <a:r>
              <a:rPr lang="en-US" altLang="en-US" sz="3600" b="1" i="1" cap="none" spc="0" dirty="0" smtClean="0">
                <a:ln w="50800"/>
                <a:solidFill>
                  <a:schemeClr val="accent6">
                    <a:lumMod val="75000"/>
                  </a:schemeClr>
                </a:solidFill>
                <a:effectLst/>
                <a:latin typeface="Leelawadee" panose="020B0502040204020203" pitchFamily="34" charset="-34"/>
                <a:cs typeface="Leelawadee" panose="020B0502040204020203" pitchFamily="34" charset="-34"/>
              </a:rPr>
              <a:t>F</a:t>
            </a:r>
            <a:r>
              <a:rPr lang="en-US" altLang="en-US" sz="3200" b="1" i="1" cap="none" spc="0" dirty="0" smtClean="0">
                <a:ln w="50800"/>
                <a:solidFill>
                  <a:schemeClr val="accent6">
                    <a:lumMod val="75000"/>
                  </a:schemeClr>
                </a:solidFill>
                <a:effectLst/>
                <a:latin typeface="Leelawadee" panose="020B0502040204020203" pitchFamily="34" charset="-34"/>
                <a:cs typeface="Leelawadee" panose="020B0502040204020203" pitchFamily="34" charset="-34"/>
              </a:rPr>
              <a:t>IRM</a:t>
            </a:r>
            <a:r>
              <a:rPr lang="en-US" sz="3200" b="1" i="1" cap="none" spc="0" dirty="0" smtClean="0">
                <a:ln w="50800"/>
                <a:solidFill>
                  <a:schemeClr val="accent6">
                    <a:lumMod val="75000"/>
                  </a:schemeClr>
                </a:solidFill>
                <a:effectLst/>
                <a:latin typeface="Leelawadee" panose="020B0502040204020203" pitchFamily="34" charset="-34"/>
                <a:cs typeface="Leelawadee" panose="020B0502040204020203" pitchFamily="34" charset="-34"/>
              </a:rPr>
              <a:t>™</a:t>
            </a:r>
            <a:endParaRPr lang="en-US" sz="3200" b="1" i="1" cap="none" spc="0" dirty="0">
              <a:ln w="50800"/>
              <a:solidFill>
                <a:schemeClr val="accent6">
                  <a:lumMod val="75000"/>
                </a:schemeClr>
              </a:solidFill>
              <a:effectLst/>
              <a:latin typeface="Leelawadee" panose="020B0502040204020203" pitchFamily="34" charset="-34"/>
              <a:cs typeface="Leelawadee" panose="020B0502040204020203" pitchFamily="34" charset="-34"/>
            </a:endParaRPr>
          </a:p>
        </p:txBody>
      </p:sp>
      <p:sp>
        <p:nvSpPr>
          <p:cNvPr id="9" name="Cloud 8"/>
          <p:cNvSpPr/>
          <p:nvPr/>
        </p:nvSpPr>
        <p:spPr>
          <a:xfrm rot="11560093">
            <a:off x="2226507" y="2734791"/>
            <a:ext cx="2924391" cy="1994455"/>
          </a:xfrm>
          <a:prstGeom prst="cloud">
            <a:avLst/>
          </a:prstGeom>
          <a:solidFill>
            <a:srgbClr val="0070C0"/>
          </a:solidFill>
          <a:ln>
            <a:solidFill>
              <a:srgbClr val="0070C0"/>
            </a:solidFill>
          </a:ln>
          <a:effectLst>
            <a:glow rad="139700">
              <a:schemeClr val="accent5">
                <a:satMod val="175000"/>
                <a:alpha val="40000"/>
              </a:schemeClr>
            </a:glow>
            <a:outerShdw blurRad="76200" dist="12700" dir="8100000" sy="-23000" kx="8004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Cloud 76"/>
          <p:cNvSpPr/>
          <p:nvPr/>
        </p:nvSpPr>
        <p:spPr>
          <a:xfrm rot="11119197">
            <a:off x="4466334" y="3007610"/>
            <a:ext cx="2482856" cy="1435707"/>
          </a:xfrm>
          <a:prstGeom prst="cloud">
            <a:avLst/>
          </a:prstGeom>
          <a:solidFill>
            <a:schemeClr val="bg1">
              <a:lumMod val="85000"/>
            </a:schemeClr>
          </a:solidFill>
          <a:ln>
            <a:solidFill>
              <a:schemeClr val="bg1">
                <a:lumMod val="85000"/>
              </a:schemeClr>
            </a:solidFill>
          </a:ln>
          <a:effectLst>
            <a:glow rad="228600">
              <a:schemeClr val="bg1">
                <a:lumMod val="85000"/>
                <a:alpha val="40000"/>
              </a:schemeClr>
            </a:glow>
            <a:outerShdw blurRad="152400" dist="317500" dir="5400000" sx="90000" sy="-19000" rotWithShape="0">
              <a:prstClr val="black">
                <a:alpha val="15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Cloud 75"/>
          <p:cNvSpPr/>
          <p:nvPr/>
        </p:nvSpPr>
        <p:spPr>
          <a:xfrm rot="11068987">
            <a:off x="3683022" y="3962215"/>
            <a:ext cx="1990032" cy="1151158"/>
          </a:xfrm>
          <a:prstGeom prst="cloud">
            <a:avLst/>
          </a:prstGeom>
          <a:solidFill>
            <a:srgbClr val="0070C0"/>
          </a:solidFill>
          <a:ln>
            <a:solidFill>
              <a:srgbClr val="0070C0"/>
            </a:solidFill>
          </a:ln>
          <a:effectLst>
            <a:glow rad="63500">
              <a:schemeClr val="accent1">
                <a:satMod val="175000"/>
                <a:alpha val="40000"/>
              </a:schemeClr>
            </a:glow>
            <a:outerShdw blurRad="152400" dist="317500" dir="5400000" sx="90000" sy="-19000" rotWithShape="0">
              <a:prstClr val="black">
                <a:alpha val="15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0" name="Picture 32"/>
          <p:cNvPicPr>
            <a:picLocks noChangeAspect="1" noChangeArrowheads="1"/>
          </p:cNvPicPr>
          <p:nvPr/>
        </p:nvPicPr>
        <p:blipFill>
          <a:blip r:embed="rId8">
            <a:clrChange>
              <a:clrFrom>
                <a:srgbClr val="FFFFFF"/>
              </a:clrFrom>
              <a:clrTo>
                <a:srgbClr val="FFFFFF">
                  <a:alpha val="0"/>
                </a:srgbClr>
              </a:clrTo>
            </a:clrChange>
            <a:extLst>
              <a:ext uri="{BEBA8EAE-BF5A-486C-A8C5-ECC9F3942E4B}">
                <a14:imgProps xmlns:a14="http://schemas.microsoft.com/office/drawing/2010/main">
                  <a14:imgLayer r:embed="rId9">
                    <a14:imgEffect>
                      <a14:brightnessContrast bright="5000" contrast="42000"/>
                    </a14:imgEffect>
                  </a14:imgLayer>
                </a14:imgProps>
              </a:ext>
              <a:ext uri="{28A0092B-C50C-407E-A947-70E740481C1C}">
                <a14:useLocalDpi xmlns:a14="http://schemas.microsoft.com/office/drawing/2010/main" val="0"/>
              </a:ext>
            </a:extLst>
          </a:blip>
          <a:srcRect/>
          <a:stretch>
            <a:fillRect/>
          </a:stretch>
        </p:blipFill>
        <p:spPr bwMode="auto">
          <a:xfrm>
            <a:off x="4343400" y="5791200"/>
            <a:ext cx="1447800" cy="10177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2" name="Picture 32"/>
          <p:cNvPicPr>
            <a:picLocks noChangeAspect="1" noChangeArrowheads="1"/>
          </p:cNvPicPr>
          <p:nvPr/>
        </p:nvPicPr>
        <p:blipFill>
          <a:blip r:embed="rId8">
            <a:clrChange>
              <a:clrFrom>
                <a:srgbClr val="FFFFFF"/>
              </a:clrFrom>
              <a:clrTo>
                <a:srgbClr val="FFFFFF">
                  <a:alpha val="0"/>
                </a:srgbClr>
              </a:clrTo>
            </a:clrChange>
            <a:extLst>
              <a:ext uri="{BEBA8EAE-BF5A-486C-A8C5-ECC9F3942E4B}">
                <a14:imgProps xmlns:a14="http://schemas.microsoft.com/office/drawing/2010/main">
                  <a14:imgLayer r:embed="rId9">
                    <a14:imgEffect>
                      <a14:brightnessContrast bright="5000" contrast="42000"/>
                    </a14:imgEffect>
                  </a14:imgLayer>
                </a14:imgProps>
              </a:ext>
              <a:ext uri="{28A0092B-C50C-407E-A947-70E740481C1C}">
                <a14:useLocalDpi xmlns:a14="http://schemas.microsoft.com/office/drawing/2010/main" val="0"/>
              </a:ext>
            </a:extLst>
          </a:blip>
          <a:srcRect/>
          <a:stretch>
            <a:fillRect/>
          </a:stretch>
        </p:blipFill>
        <p:spPr bwMode="auto">
          <a:xfrm>
            <a:off x="5791200" y="5764054"/>
            <a:ext cx="1447800" cy="10177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3" name="Picture 2"/>
          <p:cNvPicPr>
            <a:picLocks noChangeAspect="1" noChangeArrowheads="1"/>
          </p:cNvPicPr>
          <p:nvPr/>
        </p:nvPicPr>
        <p:blipFill rotWithShape="1">
          <a:blip r:embed="rId10">
            <a:clrChange>
              <a:clrFrom>
                <a:srgbClr val="FFFFFF"/>
              </a:clrFrom>
              <a:clrTo>
                <a:srgbClr val="FFFFFF">
                  <a:alpha val="0"/>
                </a:srgbClr>
              </a:clrTo>
            </a:clrChange>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l="49644" t="22088" r="30999" b="28536"/>
          <a:stretch/>
        </p:blipFill>
        <p:spPr bwMode="auto">
          <a:xfrm>
            <a:off x="7799860" y="2057400"/>
            <a:ext cx="1648940" cy="27708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4" name="Picture 2"/>
          <p:cNvPicPr>
            <a:picLocks noChangeAspect="1" noChangeArrowheads="1"/>
          </p:cNvPicPr>
          <p:nvPr/>
        </p:nvPicPr>
        <p:blipFill rotWithShape="1">
          <a:blip r:embed="rId10">
            <a:clrChange>
              <a:clrFrom>
                <a:srgbClr val="FFFFFF"/>
              </a:clrFrom>
              <a:clrTo>
                <a:srgbClr val="FFFFFF">
                  <a:alpha val="0"/>
                </a:srgbClr>
              </a:clrTo>
            </a:clrChange>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l="49644" t="22088" r="30999" b="28536"/>
          <a:stretch/>
        </p:blipFill>
        <p:spPr bwMode="auto">
          <a:xfrm>
            <a:off x="7086600" y="3276600"/>
            <a:ext cx="1351309" cy="2270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8" name="Picture 4" descr="http://rocketdock.com/images/screenshots/Stack-of-CDs.png">
            <a:hlinkClick r:id="rId6"/>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505200" y="1225850"/>
            <a:ext cx="983950" cy="983950"/>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89" name="Picture 4" descr="http://rocketdock.com/images/screenshots/Stack-of-CDs.png">
            <a:hlinkClick r:id="rId6"/>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667000" y="1371600"/>
            <a:ext cx="685800" cy="685800"/>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90" name="Picture 8" descr="http://osaki-wo.holy.jp/2014/img2014/peopl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1695" y="3628121"/>
            <a:ext cx="755674" cy="791479"/>
          </a:xfrm>
          <a:prstGeom prst="rect">
            <a:avLst/>
          </a:prstGeom>
          <a:noFill/>
          <a:effectLst>
            <a:glow rad="38100">
              <a:schemeClr val="accent1">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91" name="Picture 8" descr="http://osaki-wo.holy.jp/2014/img2014/peopl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6200" y="1964257"/>
            <a:ext cx="743705" cy="778943"/>
          </a:xfrm>
          <a:prstGeom prst="rect">
            <a:avLst/>
          </a:prstGeom>
          <a:noFill/>
          <a:effectLst>
            <a:glow rad="38100">
              <a:schemeClr val="accent1">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95" name="Picture 8" descr="http://osaki-wo.holy.jp/2014/img2014/peopl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74063" y="2831689"/>
            <a:ext cx="497537" cy="521111"/>
          </a:xfrm>
          <a:prstGeom prst="rect">
            <a:avLst/>
          </a:prstGeom>
          <a:noFill/>
          <a:effectLst>
            <a:glow rad="63500">
              <a:schemeClr val="accent1">
                <a:satMod val="175000"/>
                <a:alpha val="18000"/>
              </a:schemeClr>
            </a:glow>
          </a:effectLst>
          <a:extLst>
            <a:ext uri="{909E8E84-426E-40DD-AFC4-6F175D3DCCD1}">
              <a14:hiddenFill xmlns:a14="http://schemas.microsoft.com/office/drawing/2010/main">
                <a:solidFill>
                  <a:srgbClr val="FFFFFF"/>
                </a:solidFill>
              </a14:hiddenFill>
            </a:ext>
          </a:extLst>
        </p:spPr>
      </p:pic>
      <p:pic>
        <p:nvPicPr>
          <p:cNvPr id="96" name="Picture 8" descr="http://osaki-wo.holy.jp/2014/img2014/peopl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1696" y="4450862"/>
            <a:ext cx="843187" cy="883138"/>
          </a:xfrm>
          <a:prstGeom prst="rect">
            <a:avLst/>
          </a:prstGeom>
          <a:noFill/>
          <a:effectLst>
            <a:glow rad="38100">
              <a:schemeClr val="accent1">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97" name="Picture 8" descr="http://osaki-wo.holy.jp/2014/img2014/peopl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2526" y="2789921"/>
            <a:ext cx="755674" cy="791479"/>
          </a:xfrm>
          <a:prstGeom prst="rect">
            <a:avLst/>
          </a:prstGeom>
          <a:noFill/>
          <a:effectLst>
            <a:glow rad="38100">
              <a:schemeClr val="accent1">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98" name="Picture 8" descr="http://osaki-wo.holy.jp/2014/img2014/peopl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6200" y="5365262"/>
            <a:ext cx="843187" cy="883138"/>
          </a:xfrm>
          <a:prstGeom prst="rect">
            <a:avLst/>
          </a:prstGeom>
          <a:noFill/>
          <a:effectLst>
            <a:glow rad="38100">
              <a:schemeClr val="accent1">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99" name="Picture 8" descr="http://osaki-wo.holy.jp/2014/img2014/peopl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74063" y="3441289"/>
            <a:ext cx="497537" cy="521111"/>
          </a:xfrm>
          <a:prstGeom prst="rect">
            <a:avLst/>
          </a:prstGeom>
          <a:noFill/>
          <a:effectLst>
            <a:glow rad="63500">
              <a:schemeClr val="accent1">
                <a:satMod val="175000"/>
                <a:alpha val="18000"/>
              </a:schemeClr>
            </a:glow>
          </a:effectLst>
          <a:extLst>
            <a:ext uri="{909E8E84-426E-40DD-AFC4-6F175D3DCCD1}">
              <a14:hiddenFill xmlns:a14="http://schemas.microsoft.com/office/drawing/2010/main">
                <a:solidFill>
                  <a:srgbClr val="FFFFFF"/>
                </a:solidFill>
              </a14:hiddenFill>
            </a:ext>
          </a:extLst>
        </p:spPr>
      </p:pic>
      <p:pic>
        <p:nvPicPr>
          <p:cNvPr id="100" name="Picture 8" descr="http://osaki-wo.holy.jp/2014/img2014/peopl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74063" y="4050889"/>
            <a:ext cx="497537" cy="521111"/>
          </a:xfrm>
          <a:prstGeom prst="rect">
            <a:avLst/>
          </a:prstGeom>
          <a:noFill/>
          <a:effectLst>
            <a:glow rad="63500">
              <a:schemeClr val="accent1">
                <a:satMod val="175000"/>
                <a:alpha val="18000"/>
              </a:schemeClr>
            </a:glow>
          </a:effectLst>
          <a:extLst>
            <a:ext uri="{909E8E84-426E-40DD-AFC4-6F175D3DCCD1}">
              <a14:hiddenFill xmlns:a14="http://schemas.microsoft.com/office/drawing/2010/main">
                <a:solidFill>
                  <a:srgbClr val="FFFFFF"/>
                </a:solidFill>
              </a14:hiddenFill>
            </a:ext>
          </a:extLst>
        </p:spPr>
      </p:pic>
      <p:pic>
        <p:nvPicPr>
          <p:cNvPr id="101" name="Picture 8" descr="http://osaki-wo.holy.jp/2014/img2014/peopl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38200" y="5117689"/>
            <a:ext cx="497537" cy="521111"/>
          </a:xfrm>
          <a:prstGeom prst="rect">
            <a:avLst/>
          </a:prstGeom>
          <a:noFill/>
          <a:effectLst>
            <a:glow rad="63500">
              <a:schemeClr val="accent1">
                <a:satMod val="175000"/>
                <a:alpha val="18000"/>
              </a:schemeClr>
            </a:glow>
          </a:effectLst>
          <a:extLst>
            <a:ext uri="{909E8E84-426E-40DD-AFC4-6F175D3DCCD1}">
              <a14:hiddenFill xmlns:a14="http://schemas.microsoft.com/office/drawing/2010/main">
                <a:solidFill>
                  <a:srgbClr val="FFFFFF"/>
                </a:solidFill>
              </a14:hiddenFill>
            </a:ext>
          </a:extLst>
        </p:spPr>
      </p:pic>
      <p:pic>
        <p:nvPicPr>
          <p:cNvPr id="102" name="Picture 8" descr="http://osaki-wo.holy.jp/2014/img2014/peopl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74062" y="4584289"/>
            <a:ext cx="497537" cy="521111"/>
          </a:xfrm>
          <a:prstGeom prst="rect">
            <a:avLst/>
          </a:prstGeom>
          <a:noFill/>
          <a:effectLst>
            <a:glow rad="63500">
              <a:schemeClr val="accent1">
                <a:satMod val="175000"/>
                <a:alpha val="18000"/>
              </a:schemeClr>
            </a:glow>
          </a:effectLst>
          <a:extLst>
            <a:ext uri="{909E8E84-426E-40DD-AFC4-6F175D3DCCD1}">
              <a14:hiddenFill xmlns:a14="http://schemas.microsoft.com/office/drawing/2010/main">
                <a:solidFill>
                  <a:srgbClr val="FFFFFF"/>
                </a:solidFill>
              </a14:hiddenFill>
            </a:ext>
          </a:extLst>
        </p:spPr>
      </p:pic>
      <p:pic>
        <p:nvPicPr>
          <p:cNvPr id="103" name="Picture 8" descr="http://osaki-wo.holy.jp/2014/img2014/peopl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74063" y="2298289"/>
            <a:ext cx="497537" cy="521111"/>
          </a:xfrm>
          <a:prstGeom prst="rect">
            <a:avLst/>
          </a:prstGeom>
          <a:noFill/>
          <a:effectLst>
            <a:glow rad="63500">
              <a:schemeClr val="accent1">
                <a:satMod val="175000"/>
                <a:alpha val="18000"/>
              </a:schemeClr>
            </a:glow>
          </a:effectLst>
          <a:extLst>
            <a:ext uri="{909E8E84-426E-40DD-AFC4-6F175D3DCCD1}">
              <a14:hiddenFill xmlns:a14="http://schemas.microsoft.com/office/drawing/2010/main">
                <a:solidFill>
                  <a:srgbClr val="FFFFFF"/>
                </a:solidFill>
              </a14:hiddenFill>
            </a:ext>
          </a:extLst>
        </p:spPr>
      </p:pic>
      <p:pic>
        <p:nvPicPr>
          <p:cNvPr id="104" name="Picture 8" descr="http://osaki-wo.holy.jp/2014/img2014/people.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447800" y="2743200"/>
            <a:ext cx="248769" cy="260556"/>
          </a:xfrm>
          <a:prstGeom prst="rect">
            <a:avLst/>
          </a:prstGeom>
          <a:noFill/>
          <a:effectLst>
            <a:glow rad="25400">
              <a:schemeClr val="accent1">
                <a:satMod val="175000"/>
                <a:alpha val="26000"/>
              </a:schemeClr>
            </a:glow>
          </a:effectLst>
          <a:extLst>
            <a:ext uri="{909E8E84-426E-40DD-AFC4-6F175D3DCCD1}">
              <a14:hiddenFill xmlns:a14="http://schemas.microsoft.com/office/drawing/2010/main">
                <a:solidFill>
                  <a:srgbClr val="FFFFFF"/>
                </a:solidFill>
              </a14:hiddenFill>
            </a:ext>
          </a:extLst>
        </p:spPr>
      </p:pic>
      <p:pic>
        <p:nvPicPr>
          <p:cNvPr id="105" name="Picture 8" descr="http://osaki-wo.holy.jp/2014/img2014/people.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476374" y="3272052"/>
            <a:ext cx="248769" cy="260556"/>
          </a:xfrm>
          <a:prstGeom prst="rect">
            <a:avLst/>
          </a:prstGeom>
          <a:noFill/>
          <a:effectLst>
            <a:glow rad="25400">
              <a:schemeClr val="accent1">
                <a:satMod val="175000"/>
                <a:alpha val="26000"/>
              </a:schemeClr>
            </a:glow>
          </a:effectLst>
          <a:extLst>
            <a:ext uri="{909E8E84-426E-40DD-AFC4-6F175D3DCCD1}">
              <a14:hiddenFill xmlns:a14="http://schemas.microsoft.com/office/drawing/2010/main">
                <a:solidFill>
                  <a:srgbClr val="FFFFFF"/>
                </a:solidFill>
              </a14:hiddenFill>
            </a:ext>
          </a:extLst>
        </p:spPr>
      </p:pic>
      <p:pic>
        <p:nvPicPr>
          <p:cNvPr id="106" name="Picture 8" descr="http://osaki-wo.holy.jp/2014/img2014/people.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475815" y="3810000"/>
            <a:ext cx="248769" cy="260556"/>
          </a:xfrm>
          <a:prstGeom prst="rect">
            <a:avLst/>
          </a:prstGeom>
          <a:noFill/>
          <a:effectLst>
            <a:glow rad="25400">
              <a:schemeClr val="accent1">
                <a:satMod val="175000"/>
                <a:alpha val="26000"/>
              </a:schemeClr>
            </a:glow>
          </a:effectLst>
          <a:extLst>
            <a:ext uri="{909E8E84-426E-40DD-AFC4-6F175D3DCCD1}">
              <a14:hiddenFill xmlns:a14="http://schemas.microsoft.com/office/drawing/2010/main">
                <a:solidFill>
                  <a:srgbClr val="FFFFFF"/>
                </a:solidFill>
              </a14:hiddenFill>
            </a:ext>
          </a:extLst>
        </p:spPr>
      </p:pic>
      <p:pic>
        <p:nvPicPr>
          <p:cNvPr id="107" name="Picture 8" descr="http://osaki-wo.holy.jp/2014/img2014/people.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447800" y="4419600"/>
            <a:ext cx="248769" cy="260556"/>
          </a:xfrm>
          <a:prstGeom prst="rect">
            <a:avLst/>
          </a:prstGeom>
          <a:noFill/>
          <a:effectLst>
            <a:glow rad="25400">
              <a:schemeClr val="accent1">
                <a:satMod val="175000"/>
                <a:alpha val="26000"/>
              </a:schemeClr>
            </a:glow>
          </a:effectLst>
          <a:extLst>
            <a:ext uri="{909E8E84-426E-40DD-AFC4-6F175D3DCCD1}">
              <a14:hiddenFill xmlns:a14="http://schemas.microsoft.com/office/drawing/2010/main">
                <a:solidFill>
                  <a:srgbClr val="FFFFFF"/>
                </a:solidFill>
              </a14:hiddenFill>
            </a:ext>
          </a:extLst>
        </p:spPr>
      </p:pic>
      <p:pic>
        <p:nvPicPr>
          <p:cNvPr id="108" name="Picture 8" descr="http://osaki-wo.holy.jp/2014/img2014/people.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447800" y="4997244"/>
            <a:ext cx="248769" cy="260556"/>
          </a:xfrm>
          <a:prstGeom prst="rect">
            <a:avLst/>
          </a:prstGeom>
          <a:noFill/>
          <a:effectLst>
            <a:glow rad="25400">
              <a:schemeClr val="accent1">
                <a:satMod val="175000"/>
                <a:alpha val="26000"/>
              </a:schemeClr>
            </a:glow>
          </a:effectLst>
          <a:extLst>
            <a:ext uri="{909E8E84-426E-40DD-AFC4-6F175D3DCCD1}">
              <a14:hiddenFill xmlns:a14="http://schemas.microsoft.com/office/drawing/2010/main">
                <a:solidFill>
                  <a:srgbClr val="FFFFFF"/>
                </a:solidFill>
              </a14:hiddenFill>
            </a:ext>
          </a:extLst>
        </p:spPr>
      </p:pic>
      <p:pic>
        <p:nvPicPr>
          <p:cNvPr id="109" name="Picture 4" descr="http://rocketdock.com/images/screenshots/Stack-of-CDs.png">
            <a:hlinkClick r:id="rId6"/>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057400" y="1600200"/>
            <a:ext cx="491975" cy="491975"/>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83691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1000"/>
                                        <p:tgtEl>
                                          <p:spTgt spid="76"/>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fade">
                                      <p:cBhvr>
                                        <p:cTn id="11" dur="1000"/>
                                        <p:tgtEl>
                                          <p:spTgt spid="77"/>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600"/>
                                        <p:tgtEl>
                                          <p:spTgt spid="9"/>
                                        </p:tgtEl>
                                      </p:cBhvr>
                                    </p:animEffect>
                                  </p:childTnLst>
                                </p:cTn>
                              </p:par>
                            </p:childTnLst>
                          </p:cTn>
                        </p:par>
                        <p:par>
                          <p:cTn id="16" fill="hold">
                            <p:stCondLst>
                              <p:cond delay="2600"/>
                            </p:stCondLst>
                            <p:childTnLst>
                              <p:par>
                                <p:cTn id="17" presetID="10" presetClass="entr" presetSubtype="0" fill="hold"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par>
                                <p:cTn id="20" presetID="10" presetClass="entr" presetSubtype="0" fill="hold" nodeType="withEffect">
                                  <p:stCondLst>
                                    <p:cond delay="0"/>
                                  </p:stCondLst>
                                  <p:childTnLst>
                                    <p:set>
                                      <p:cBhvr>
                                        <p:cTn id="21" dur="1" fill="hold">
                                          <p:stCondLst>
                                            <p:cond delay="0"/>
                                          </p:stCondLst>
                                        </p:cTn>
                                        <p:tgtEl>
                                          <p:spTgt spid="80"/>
                                        </p:tgtEl>
                                        <p:attrNameLst>
                                          <p:attrName>style.visibility</p:attrName>
                                        </p:attrNameLst>
                                      </p:cBhvr>
                                      <p:to>
                                        <p:strVal val="visible"/>
                                      </p:to>
                                    </p:set>
                                    <p:animEffect transition="in" filter="fade">
                                      <p:cBhvr>
                                        <p:cTn id="22" dur="500"/>
                                        <p:tgtEl>
                                          <p:spTgt spid="80"/>
                                        </p:tgtEl>
                                      </p:cBhvr>
                                    </p:animEffect>
                                  </p:childTnLst>
                                </p:cTn>
                              </p:par>
                              <p:par>
                                <p:cTn id="23" presetID="10" presetClass="entr" presetSubtype="0" fill="hold" nodeType="with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fade">
                                      <p:cBhvr>
                                        <p:cTn id="25" dur="500"/>
                                        <p:tgtEl>
                                          <p:spTgt spid="82"/>
                                        </p:tgtEl>
                                      </p:cBhvr>
                                    </p:animEffect>
                                  </p:childTnLst>
                                </p:cTn>
                              </p:par>
                              <p:par>
                                <p:cTn id="26" presetID="10" presetClass="entr" presetSubtype="0" fill="hold" nodeType="withEffect">
                                  <p:stCondLst>
                                    <p:cond delay="0"/>
                                  </p:stCondLst>
                                  <p:childTnLst>
                                    <p:set>
                                      <p:cBhvr>
                                        <p:cTn id="27" dur="1" fill="hold">
                                          <p:stCondLst>
                                            <p:cond delay="0"/>
                                          </p:stCondLst>
                                        </p:cTn>
                                        <p:tgtEl>
                                          <p:spTgt spid="84"/>
                                        </p:tgtEl>
                                        <p:attrNameLst>
                                          <p:attrName>style.visibility</p:attrName>
                                        </p:attrNameLst>
                                      </p:cBhvr>
                                      <p:to>
                                        <p:strVal val="visible"/>
                                      </p:to>
                                    </p:set>
                                    <p:animEffect transition="in" filter="fade">
                                      <p:cBhvr>
                                        <p:cTn id="28" dur="500"/>
                                        <p:tgtEl>
                                          <p:spTgt spid="84"/>
                                        </p:tgtEl>
                                      </p:cBhvr>
                                    </p:animEffect>
                                  </p:childTnLst>
                                </p:cTn>
                              </p:par>
                              <p:par>
                                <p:cTn id="29" presetID="10" presetClass="entr" presetSubtype="0" fill="hold" nodeType="with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par>
                                <p:cTn id="32" presetID="10" presetClass="entr" presetSubtype="0" fill="hold" nodeType="withEffect">
                                  <p:stCondLst>
                                    <p:cond delay="0"/>
                                  </p:stCondLst>
                                  <p:childTnLst>
                                    <p:set>
                                      <p:cBhvr>
                                        <p:cTn id="33" dur="1" fill="hold">
                                          <p:stCondLst>
                                            <p:cond delay="0"/>
                                          </p:stCondLst>
                                        </p:cTn>
                                        <p:tgtEl>
                                          <p:spTgt spid="87"/>
                                        </p:tgtEl>
                                        <p:attrNameLst>
                                          <p:attrName>style.visibility</p:attrName>
                                        </p:attrNameLst>
                                      </p:cBhvr>
                                      <p:to>
                                        <p:strVal val="visible"/>
                                      </p:to>
                                    </p:set>
                                    <p:animEffect transition="in" filter="fade">
                                      <p:cBhvr>
                                        <p:cTn id="34" dur="500"/>
                                        <p:tgtEl>
                                          <p:spTgt spid="87"/>
                                        </p:tgtEl>
                                      </p:cBhvr>
                                    </p:animEffect>
                                  </p:childTnLst>
                                </p:cTn>
                              </p:par>
                              <p:par>
                                <p:cTn id="35" presetID="10" presetClass="entr" presetSubtype="0" fill="hold" nodeType="withEffect">
                                  <p:stCondLst>
                                    <p:cond delay="0"/>
                                  </p:stCondLst>
                                  <p:childTnLst>
                                    <p:set>
                                      <p:cBhvr>
                                        <p:cTn id="36" dur="1" fill="hold">
                                          <p:stCondLst>
                                            <p:cond delay="0"/>
                                          </p:stCondLst>
                                        </p:cTn>
                                        <p:tgtEl>
                                          <p:spTgt spid="94"/>
                                        </p:tgtEl>
                                        <p:attrNameLst>
                                          <p:attrName>style.visibility</p:attrName>
                                        </p:attrNameLst>
                                      </p:cBhvr>
                                      <p:to>
                                        <p:strVal val="visible"/>
                                      </p:to>
                                    </p:set>
                                    <p:animEffect transition="in" filter="fade">
                                      <p:cBhvr>
                                        <p:cTn id="37" dur="500"/>
                                        <p:tgtEl>
                                          <p:spTgt spid="94"/>
                                        </p:tgtEl>
                                      </p:cBhvr>
                                    </p:animEffect>
                                  </p:childTnLst>
                                </p:cTn>
                              </p:par>
                              <p:par>
                                <p:cTn id="38" presetID="10" presetClass="entr" presetSubtype="0" fill="hold" nodeType="withEffect">
                                  <p:stCondLst>
                                    <p:cond delay="0"/>
                                  </p:stCondLst>
                                  <p:childTnLst>
                                    <p:set>
                                      <p:cBhvr>
                                        <p:cTn id="39" dur="1" fill="hold">
                                          <p:stCondLst>
                                            <p:cond delay="0"/>
                                          </p:stCondLst>
                                        </p:cTn>
                                        <p:tgtEl>
                                          <p:spTgt spid="88"/>
                                        </p:tgtEl>
                                        <p:attrNameLst>
                                          <p:attrName>style.visibility</p:attrName>
                                        </p:attrNameLst>
                                      </p:cBhvr>
                                      <p:to>
                                        <p:strVal val="visible"/>
                                      </p:to>
                                    </p:set>
                                    <p:animEffect transition="in" filter="fade">
                                      <p:cBhvr>
                                        <p:cTn id="40" dur="500"/>
                                        <p:tgtEl>
                                          <p:spTgt spid="88"/>
                                        </p:tgtEl>
                                      </p:cBhvr>
                                    </p:animEffect>
                                  </p:childTnLst>
                                </p:cTn>
                              </p:par>
                              <p:par>
                                <p:cTn id="41" presetID="10" presetClass="entr" presetSubtype="0" fill="hold" nodeType="with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fade">
                                      <p:cBhvr>
                                        <p:cTn id="43" dur="500"/>
                                        <p:tgtEl>
                                          <p:spTgt spid="89"/>
                                        </p:tgtEl>
                                      </p:cBhvr>
                                    </p:animEffect>
                                  </p:childTnLst>
                                </p:cTn>
                              </p:par>
                              <p:par>
                                <p:cTn id="44" presetID="10" presetClass="entr" presetSubtype="0" fill="hold" nodeType="withEffect">
                                  <p:stCondLst>
                                    <p:cond delay="0"/>
                                  </p:stCondLst>
                                  <p:childTnLst>
                                    <p:set>
                                      <p:cBhvr>
                                        <p:cTn id="45" dur="1" fill="hold">
                                          <p:stCondLst>
                                            <p:cond delay="0"/>
                                          </p:stCondLst>
                                        </p:cTn>
                                        <p:tgtEl>
                                          <p:spTgt spid="109"/>
                                        </p:tgtEl>
                                        <p:attrNameLst>
                                          <p:attrName>style.visibility</p:attrName>
                                        </p:attrNameLst>
                                      </p:cBhvr>
                                      <p:to>
                                        <p:strVal val="visible"/>
                                      </p:to>
                                    </p:set>
                                    <p:animEffect transition="in" filter="fade">
                                      <p:cBhvr>
                                        <p:cTn id="46" dur="500"/>
                                        <p:tgtEl>
                                          <p:spTgt spid="109"/>
                                        </p:tgtEl>
                                      </p:cBhvr>
                                    </p:animEffect>
                                  </p:childTnLst>
                                </p:cTn>
                              </p:par>
                              <p:par>
                                <p:cTn id="47" presetID="10" presetClass="entr" presetSubtype="0" fill="hold" nodeType="withEffect">
                                  <p:stCondLst>
                                    <p:cond delay="0"/>
                                  </p:stCondLst>
                                  <p:childTnLst>
                                    <p:set>
                                      <p:cBhvr>
                                        <p:cTn id="48" dur="1" fill="hold">
                                          <p:stCondLst>
                                            <p:cond delay="0"/>
                                          </p:stCondLst>
                                        </p:cTn>
                                        <p:tgtEl>
                                          <p:spTgt spid="104"/>
                                        </p:tgtEl>
                                        <p:attrNameLst>
                                          <p:attrName>style.visibility</p:attrName>
                                        </p:attrNameLst>
                                      </p:cBhvr>
                                      <p:to>
                                        <p:strVal val="visible"/>
                                      </p:to>
                                    </p:set>
                                    <p:animEffect transition="in" filter="fade">
                                      <p:cBhvr>
                                        <p:cTn id="49" dur="500"/>
                                        <p:tgtEl>
                                          <p:spTgt spid="104"/>
                                        </p:tgtEl>
                                      </p:cBhvr>
                                    </p:animEffect>
                                  </p:childTnLst>
                                </p:cTn>
                              </p:par>
                              <p:par>
                                <p:cTn id="50" presetID="10" presetClass="entr" presetSubtype="0" fill="hold" nodeType="withEffect">
                                  <p:stCondLst>
                                    <p:cond delay="0"/>
                                  </p:stCondLst>
                                  <p:childTnLst>
                                    <p:set>
                                      <p:cBhvr>
                                        <p:cTn id="51" dur="1" fill="hold">
                                          <p:stCondLst>
                                            <p:cond delay="0"/>
                                          </p:stCondLst>
                                        </p:cTn>
                                        <p:tgtEl>
                                          <p:spTgt spid="105"/>
                                        </p:tgtEl>
                                        <p:attrNameLst>
                                          <p:attrName>style.visibility</p:attrName>
                                        </p:attrNameLst>
                                      </p:cBhvr>
                                      <p:to>
                                        <p:strVal val="visible"/>
                                      </p:to>
                                    </p:set>
                                    <p:animEffect transition="in" filter="fade">
                                      <p:cBhvr>
                                        <p:cTn id="52" dur="500"/>
                                        <p:tgtEl>
                                          <p:spTgt spid="105"/>
                                        </p:tgtEl>
                                      </p:cBhvr>
                                    </p:animEffect>
                                  </p:childTnLst>
                                </p:cTn>
                              </p:par>
                              <p:par>
                                <p:cTn id="53" presetID="10" presetClass="entr" presetSubtype="0" fill="hold" nodeType="withEffect">
                                  <p:stCondLst>
                                    <p:cond delay="0"/>
                                  </p:stCondLst>
                                  <p:childTnLst>
                                    <p:set>
                                      <p:cBhvr>
                                        <p:cTn id="54" dur="1" fill="hold">
                                          <p:stCondLst>
                                            <p:cond delay="0"/>
                                          </p:stCondLst>
                                        </p:cTn>
                                        <p:tgtEl>
                                          <p:spTgt spid="106"/>
                                        </p:tgtEl>
                                        <p:attrNameLst>
                                          <p:attrName>style.visibility</p:attrName>
                                        </p:attrNameLst>
                                      </p:cBhvr>
                                      <p:to>
                                        <p:strVal val="visible"/>
                                      </p:to>
                                    </p:set>
                                    <p:animEffect transition="in" filter="fade">
                                      <p:cBhvr>
                                        <p:cTn id="55" dur="500"/>
                                        <p:tgtEl>
                                          <p:spTgt spid="106"/>
                                        </p:tgtEl>
                                      </p:cBhvr>
                                    </p:animEffect>
                                  </p:childTnLst>
                                </p:cTn>
                              </p:par>
                              <p:par>
                                <p:cTn id="56" presetID="10" presetClass="entr" presetSubtype="0" fill="hold" nodeType="withEffect">
                                  <p:stCondLst>
                                    <p:cond delay="0"/>
                                  </p:stCondLst>
                                  <p:childTnLst>
                                    <p:set>
                                      <p:cBhvr>
                                        <p:cTn id="57" dur="1" fill="hold">
                                          <p:stCondLst>
                                            <p:cond delay="0"/>
                                          </p:stCondLst>
                                        </p:cTn>
                                        <p:tgtEl>
                                          <p:spTgt spid="107"/>
                                        </p:tgtEl>
                                        <p:attrNameLst>
                                          <p:attrName>style.visibility</p:attrName>
                                        </p:attrNameLst>
                                      </p:cBhvr>
                                      <p:to>
                                        <p:strVal val="visible"/>
                                      </p:to>
                                    </p:set>
                                    <p:animEffect transition="in" filter="fade">
                                      <p:cBhvr>
                                        <p:cTn id="58" dur="500"/>
                                        <p:tgtEl>
                                          <p:spTgt spid="107"/>
                                        </p:tgtEl>
                                      </p:cBhvr>
                                    </p:animEffect>
                                  </p:childTnLst>
                                </p:cTn>
                              </p:par>
                              <p:par>
                                <p:cTn id="59" presetID="10" presetClass="entr" presetSubtype="0" fill="hold" nodeType="withEffect">
                                  <p:stCondLst>
                                    <p:cond delay="0"/>
                                  </p:stCondLst>
                                  <p:childTnLst>
                                    <p:set>
                                      <p:cBhvr>
                                        <p:cTn id="60" dur="1" fill="hold">
                                          <p:stCondLst>
                                            <p:cond delay="0"/>
                                          </p:stCondLst>
                                        </p:cTn>
                                        <p:tgtEl>
                                          <p:spTgt spid="108"/>
                                        </p:tgtEl>
                                        <p:attrNameLst>
                                          <p:attrName>style.visibility</p:attrName>
                                        </p:attrNameLst>
                                      </p:cBhvr>
                                      <p:to>
                                        <p:strVal val="visible"/>
                                      </p:to>
                                    </p:set>
                                    <p:animEffect transition="in" filter="fade">
                                      <p:cBhvr>
                                        <p:cTn id="61" dur="500"/>
                                        <p:tgtEl>
                                          <p:spTgt spid="108"/>
                                        </p:tgtEl>
                                      </p:cBhvr>
                                    </p:animEffect>
                                  </p:childTnLst>
                                </p:cTn>
                              </p:par>
                              <p:par>
                                <p:cTn id="62" presetID="10" presetClass="entr" presetSubtype="0" fill="hold" nodeType="withEffect">
                                  <p:stCondLst>
                                    <p:cond delay="0"/>
                                  </p:stCondLst>
                                  <p:childTnLst>
                                    <p:set>
                                      <p:cBhvr>
                                        <p:cTn id="63" dur="1" fill="hold">
                                          <p:stCondLst>
                                            <p:cond delay="0"/>
                                          </p:stCondLst>
                                        </p:cTn>
                                        <p:tgtEl>
                                          <p:spTgt spid="101"/>
                                        </p:tgtEl>
                                        <p:attrNameLst>
                                          <p:attrName>style.visibility</p:attrName>
                                        </p:attrNameLst>
                                      </p:cBhvr>
                                      <p:to>
                                        <p:strVal val="visible"/>
                                      </p:to>
                                    </p:set>
                                    <p:animEffect transition="in" filter="fade">
                                      <p:cBhvr>
                                        <p:cTn id="64" dur="500"/>
                                        <p:tgtEl>
                                          <p:spTgt spid="101"/>
                                        </p:tgtEl>
                                      </p:cBhvr>
                                    </p:animEffect>
                                  </p:childTnLst>
                                </p:cTn>
                              </p:par>
                              <p:par>
                                <p:cTn id="65" presetID="10" presetClass="entr" presetSubtype="0" fill="hold" nodeType="withEffect">
                                  <p:stCondLst>
                                    <p:cond delay="0"/>
                                  </p:stCondLst>
                                  <p:childTnLst>
                                    <p:set>
                                      <p:cBhvr>
                                        <p:cTn id="66" dur="1" fill="hold">
                                          <p:stCondLst>
                                            <p:cond delay="0"/>
                                          </p:stCondLst>
                                        </p:cTn>
                                        <p:tgtEl>
                                          <p:spTgt spid="103"/>
                                        </p:tgtEl>
                                        <p:attrNameLst>
                                          <p:attrName>style.visibility</p:attrName>
                                        </p:attrNameLst>
                                      </p:cBhvr>
                                      <p:to>
                                        <p:strVal val="visible"/>
                                      </p:to>
                                    </p:set>
                                    <p:animEffect transition="in" filter="fade">
                                      <p:cBhvr>
                                        <p:cTn id="67" dur="500"/>
                                        <p:tgtEl>
                                          <p:spTgt spid="103"/>
                                        </p:tgtEl>
                                      </p:cBhvr>
                                    </p:animEffect>
                                  </p:childTnLst>
                                </p:cTn>
                              </p:par>
                              <p:par>
                                <p:cTn id="68" presetID="10" presetClass="entr" presetSubtype="0" fill="hold" nodeType="withEffect">
                                  <p:stCondLst>
                                    <p:cond delay="0"/>
                                  </p:stCondLst>
                                  <p:childTnLst>
                                    <p:set>
                                      <p:cBhvr>
                                        <p:cTn id="69" dur="1" fill="hold">
                                          <p:stCondLst>
                                            <p:cond delay="0"/>
                                          </p:stCondLst>
                                        </p:cTn>
                                        <p:tgtEl>
                                          <p:spTgt spid="95"/>
                                        </p:tgtEl>
                                        <p:attrNameLst>
                                          <p:attrName>style.visibility</p:attrName>
                                        </p:attrNameLst>
                                      </p:cBhvr>
                                      <p:to>
                                        <p:strVal val="visible"/>
                                      </p:to>
                                    </p:set>
                                    <p:animEffect transition="in" filter="fade">
                                      <p:cBhvr>
                                        <p:cTn id="70" dur="500"/>
                                        <p:tgtEl>
                                          <p:spTgt spid="95"/>
                                        </p:tgtEl>
                                      </p:cBhvr>
                                    </p:animEffect>
                                  </p:childTnLst>
                                </p:cTn>
                              </p:par>
                              <p:par>
                                <p:cTn id="71" presetID="10" presetClass="entr" presetSubtype="0" fill="hold" nodeType="withEffect">
                                  <p:stCondLst>
                                    <p:cond delay="0"/>
                                  </p:stCondLst>
                                  <p:childTnLst>
                                    <p:set>
                                      <p:cBhvr>
                                        <p:cTn id="72" dur="1" fill="hold">
                                          <p:stCondLst>
                                            <p:cond delay="0"/>
                                          </p:stCondLst>
                                        </p:cTn>
                                        <p:tgtEl>
                                          <p:spTgt spid="99"/>
                                        </p:tgtEl>
                                        <p:attrNameLst>
                                          <p:attrName>style.visibility</p:attrName>
                                        </p:attrNameLst>
                                      </p:cBhvr>
                                      <p:to>
                                        <p:strVal val="visible"/>
                                      </p:to>
                                    </p:set>
                                    <p:animEffect transition="in" filter="fade">
                                      <p:cBhvr>
                                        <p:cTn id="73" dur="500"/>
                                        <p:tgtEl>
                                          <p:spTgt spid="99"/>
                                        </p:tgtEl>
                                      </p:cBhvr>
                                    </p:animEffect>
                                  </p:childTnLst>
                                </p:cTn>
                              </p:par>
                              <p:par>
                                <p:cTn id="74" presetID="10" presetClass="entr" presetSubtype="0" fill="hold" nodeType="withEffect">
                                  <p:stCondLst>
                                    <p:cond delay="0"/>
                                  </p:stCondLst>
                                  <p:childTnLst>
                                    <p:set>
                                      <p:cBhvr>
                                        <p:cTn id="75" dur="1" fill="hold">
                                          <p:stCondLst>
                                            <p:cond delay="0"/>
                                          </p:stCondLst>
                                        </p:cTn>
                                        <p:tgtEl>
                                          <p:spTgt spid="100"/>
                                        </p:tgtEl>
                                        <p:attrNameLst>
                                          <p:attrName>style.visibility</p:attrName>
                                        </p:attrNameLst>
                                      </p:cBhvr>
                                      <p:to>
                                        <p:strVal val="visible"/>
                                      </p:to>
                                    </p:set>
                                    <p:animEffect transition="in" filter="fade">
                                      <p:cBhvr>
                                        <p:cTn id="76" dur="500"/>
                                        <p:tgtEl>
                                          <p:spTgt spid="100"/>
                                        </p:tgtEl>
                                      </p:cBhvr>
                                    </p:animEffect>
                                  </p:childTnLst>
                                </p:cTn>
                              </p:par>
                              <p:par>
                                <p:cTn id="77" presetID="10" presetClass="entr" presetSubtype="0" fill="hold" nodeType="withEffect">
                                  <p:stCondLst>
                                    <p:cond delay="0"/>
                                  </p:stCondLst>
                                  <p:childTnLst>
                                    <p:set>
                                      <p:cBhvr>
                                        <p:cTn id="78" dur="1" fill="hold">
                                          <p:stCondLst>
                                            <p:cond delay="0"/>
                                          </p:stCondLst>
                                        </p:cTn>
                                        <p:tgtEl>
                                          <p:spTgt spid="102"/>
                                        </p:tgtEl>
                                        <p:attrNameLst>
                                          <p:attrName>style.visibility</p:attrName>
                                        </p:attrNameLst>
                                      </p:cBhvr>
                                      <p:to>
                                        <p:strVal val="visible"/>
                                      </p:to>
                                    </p:set>
                                    <p:animEffect transition="in" filter="fade">
                                      <p:cBhvr>
                                        <p:cTn id="79" dur="500"/>
                                        <p:tgtEl>
                                          <p:spTgt spid="102"/>
                                        </p:tgtEl>
                                      </p:cBhvr>
                                    </p:animEffect>
                                  </p:childTnLst>
                                </p:cTn>
                              </p:par>
                              <p:par>
                                <p:cTn id="80" presetID="10" presetClass="entr" presetSubtype="0" fill="hold" nodeType="withEffect">
                                  <p:stCondLst>
                                    <p:cond delay="0"/>
                                  </p:stCondLst>
                                  <p:childTnLst>
                                    <p:set>
                                      <p:cBhvr>
                                        <p:cTn id="81" dur="1" fill="hold">
                                          <p:stCondLst>
                                            <p:cond delay="0"/>
                                          </p:stCondLst>
                                        </p:cTn>
                                        <p:tgtEl>
                                          <p:spTgt spid="98"/>
                                        </p:tgtEl>
                                        <p:attrNameLst>
                                          <p:attrName>style.visibility</p:attrName>
                                        </p:attrNameLst>
                                      </p:cBhvr>
                                      <p:to>
                                        <p:strVal val="visible"/>
                                      </p:to>
                                    </p:set>
                                    <p:animEffect transition="in" filter="fade">
                                      <p:cBhvr>
                                        <p:cTn id="82" dur="500"/>
                                        <p:tgtEl>
                                          <p:spTgt spid="98"/>
                                        </p:tgtEl>
                                      </p:cBhvr>
                                    </p:animEffect>
                                  </p:childTnLst>
                                </p:cTn>
                              </p:par>
                              <p:par>
                                <p:cTn id="83" presetID="10" presetClass="entr" presetSubtype="0" fill="hold" nodeType="withEffect">
                                  <p:stCondLst>
                                    <p:cond delay="0"/>
                                  </p:stCondLst>
                                  <p:childTnLst>
                                    <p:set>
                                      <p:cBhvr>
                                        <p:cTn id="84" dur="1" fill="hold">
                                          <p:stCondLst>
                                            <p:cond delay="0"/>
                                          </p:stCondLst>
                                        </p:cTn>
                                        <p:tgtEl>
                                          <p:spTgt spid="96"/>
                                        </p:tgtEl>
                                        <p:attrNameLst>
                                          <p:attrName>style.visibility</p:attrName>
                                        </p:attrNameLst>
                                      </p:cBhvr>
                                      <p:to>
                                        <p:strVal val="visible"/>
                                      </p:to>
                                    </p:set>
                                    <p:animEffect transition="in" filter="fade">
                                      <p:cBhvr>
                                        <p:cTn id="85" dur="500"/>
                                        <p:tgtEl>
                                          <p:spTgt spid="96"/>
                                        </p:tgtEl>
                                      </p:cBhvr>
                                    </p:animEffect>
                                  </p:childTnLst>
                                </p:cTn>
                              </p:par>
                              <p:par>
                                <p:cTn id="86" presetID="10" presetClass="entr" presetSubtype="0" fill="hold" nodeType="withEffect">
                                  <p:stCondLst>
                                    <p:cond delay="0"/>
                                  </p:stCondLst>
                                  <p:childTnLst>
                                    <p:set>
                                      <p:cBhvr>
                                        <p:cTn id="87" dur="1" fill="hold">
                                          <p:stCondLst>
                                            <p:cond delay="0"/>
                                          </p:stCondLst>
                                        </p:cTn>
                                        <p:tgtEl>
                                          <p:spTgt spid="91"/>
                                        </p:tgtEl>
                                        <p:attrNameLst>
                                          <p:attrName>style.visibility</p:attrName>
                                        </p:attrNameLst>
                                      </p:cBhvr>
                                      <p:to>
                                        <p:strVal val="visible"/>
                                      </p:to>
                                    </p:set>
                                    <p:animEffect transition="in" filter="fade">
                                      <p:cBhvr>
                                        <p:cTn id="88" dur="500"/>
                                        <p:tgtEl>
                                          <p:spTgt spid="91"/>
                                        </p:tgtEl>
                                      </p:cBhvr>
                                    </p:animEffect>
                                  </p:childTnLst>
                                </p:cTn>
                              </p:par>
                              <p:par>
                                <p:cTn id="89" presetID="10" presetClass="entr" presetSubtype="0" fill="hold" nodeType="withEffect">
                                  <p:stCondLst>
                                    <p:cond delay="0"/>
                                  </p:stCondLst>
                                  <p:childTnLst>
                                    <p:set>
                                      <p:cBhvr>
                                        <p:cTn id="90" dur="1" fill="hold">
                                          <p:stCondLst>
                                            <p:cond delay="0"/>
                                          </p:stCondLst>
                                        </p:cTn>
                                        <p:tgtEl>
                                          <p:spTgt spid="97"/>
                                        </p:tgtEl>
                                        <p:attrNameLst>
                                          <p:attrName>style.visibility</p:attrName>
                                        </p:attrNameLst>
                                      </p:cBhvr>
                                      <p:to>
                                        <p:strVal val="visible"/>
                                      </p:to>
                                    </p:set>
                                    <p:animEffect transition="in" filter="fade">
                                      <p:cBhvr>
                                        <p:cTn id="91" dur="500"/>
                                        <p:tgtEl>
                                          <p:spTgt spid="97"/>
                                        </p:tgtEl>
                                      </p:cBhvr>
                                    </p:animEffect>
                                  </p:childTnLst>
                                </p:cTn>
                              </p:par>
                              <p:par>
                                <p:cTn id="92" presetID="10" presetClass="entr" presetSubtype="0" fill="hold" nodeType="withEffect">
                                  <p:stCondLst>
                                    <p:cond delay="0"/>
                                  </p:stCondLst>
                                  <p:childTnLst>
                                    <p:set>
                                      <p:cBhvr>
                                        <p:cTn id="93" dur="1" fill="hold">
                                          <p:stCondLst>
                                            <p:cond delay="0"/>
                                          </p:stCondLst>
                                        </p:cTn>
                                        <p:tgtEl>
                                          <p:spTgt spid="90"/>
                                        </p:tgtEl>
                                        <p:attrNameLst>
                                          <p:attrName>style.visibility</p:attrName>
                                        </p:attrNameLst>
                                      </p:cBhvr>
                                      <p:to>
                                        <p:strVal val="visible"/>
                                      </p:to>
                                    </p:set>
                                    <p:animEffect transition="in" filter="fade">
                                      <p:cBhvr>
                                        <p:cTn id="94"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7" grpId="0" animBg="1"/>
      <p:bldP spid="76"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Rectangle 14"/>
          <p:cNvSpPr/>
          <p:nvPr/>
        </p:nvSpPr>
        <p:spPr>
          <a:xfrm>
            <a:off x="0" y="0"/>
            <a:ext cx="9235440" cy="6858000"/>
          </a:xfrm>
          <a:prstGeom prst="rect">
            <a:avLst/>
          </a:prstGeom>
          <a:blipFill dpi="0" rotWithShape="1">
            <a:blip r:embed="rId3">
              <a:alphaModFix amt="52000"/>
            </a:blip>
            <a:srcRect/>
            <a:stretch>
              <a:fillRect l="-29984" t="-81997" r="-83446" b="-4333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0" y="228600"/>
            <a:ext cx="9144000" cy="998041"/>
          </a:xfrm>
          <a:prstGeom prst="rect">
            <a:avLst/>
          </a:prstGeom>
          <a:gradFill flip="none" rotWithShape="1">
            <a:gsLst>
              <a:gs pos="0">
                <a:schemeClr val="bg1"/>
              </a:gs>
              <a:gs pos="26000">
                <a:srgbClr val="00B0F0"/>
              </a:gs>
              <a:gs pos="52000">
                <a:srgbClr val="0087E6"/>
              </a:gs>
              <a:gs pos="100000">
                <a:srgbClr val="005CBF"/>
              </a:gs>
            </a:gsLst>
            <a:lin ang="1620000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998570" y="373559"/>
            <a:ext cx="6842066" cy="769441"/>
          </a:xfrm>
          <a:prstGeom prst="rect">
            <a:avLst/>
          </a:prstGeom>
          <a:noFill/>
        </p:spPr>
        <p:txBody>
          <a:bodyPr wrap="none" lIns="91440" tIns="45720" rIns="91440" bIns="45720">
            <a:spAutoFit/>
          </a:bodyPr>
          <a:lstStyle/>
          <a:p>
            <a:pPr algn="ctr"/>
            <a:r>
              <a:rPr lang="en-US" altLang="en-US" sz="4400" b="1" cap="none" spc="0" dirty="0" smtClean="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Leading Large Law Firms</a:t>
            </a:r>
            <a:endParaRPr lang="en-US" sz="4400" b="1" cap="none" spc="0" dirty="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endParaRPr>
          </a:p>
        </p:txBody>
      </p:sp>
      <p:graphicFrame>
        <p:nvGraphicFramePr>
          <p:cNvPr id="3" name="Diagram 2"/>
          <p:cNvGraphicFramePr/>
          <p:nvPr>
            <p:extLst>
              <p:ext uri="{D42A27DB-BD31-4B8C-83A1-F6EECF244321}">
                <p14:modId xmlns:p14="http://schemas.microsoft.com/office/powerpoint/2010/main" val="1336781362"/>
              </p:ext>
            </p:extLst>
          </p:nvPr>
        </p:nvGraphicFramePr>
        <p:xfrm>
          <a:off x="76200" y="4064000"/>
          <a:ext cx="9006840" cy="2489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8" name="Rectangle 17"/>
          <p:cNvSpPr/>
          <p:nvPr/>
        </p:nvSpPr>
        <p:spPr>
          <a:xfrm>
            <a:off x="2362200" y="1897969"/>
            <a:ext cx="1766625" cy="2826431"/>
          </a:xfrm>
          <a:prstGeom prst="rect">
            <a:avLst/>
          </a:prstGeom>
          <a:gradFill flip="none" rotWithShape="1">
            <a:gsLst>
              <a:gs pos="63000">
                <a:schemeClr val="bg1"/>
              </a:gs>
              <a:gs pos="98000">
                <a:srgbClr val="005CBF"/>
              </a:gs>
            </a:gsLst>
            <a:lin ang="16200000" scaled="1"/>
            <a:tileRect/>
          </a:gradFill>
          <a:ln>
            <a:solidFill>
              <a:srgbClr val="0070C0"/>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solidFill>
                <a:schemeClr val="bg1"/>
              </a:solidFill>
            </a:endParaRPr>
          </a:p>
        </p:txBody>
      </p:sp>
      <p:sp>
        <p:nvSpPr>
          <p:cNvPr id="27" name="Rectangle 26"/>
          <p:cNvSpPr/>
          <p:nvPr/>
        </p:nvSpPr>
        <p:spPr>
          <a:xfrm>
            <a:off x="4419600" y="1877305"/>
            <a:ext cx="1919562" cy="2826431"/>
          </a:xfrm>
          <a:prstGeom prst="rect">
            <a:avLst/>
          </a:prstGeom>
          <a:gradFill flip="none" rotWithShape="1">
            <a:gsLst>
              <a:gs pos="67000">
                <a:schemeClr val="bg1"/>
              </a:gs>
              <a:gs pos="94000">
                <a:srgbClr val="005CBF"/>
              </a:gs>
            </a:gsLst>
            <a:lin ang="13500000" scaled="1"/>
            <a:tileRect/>
          </a:gradFill>
          <a:ln>
            <a:solidFill>
              <a:srgbClr val="0070C0"/>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solidFill>
                <a:schemeClr val="bg1"/>
              </a:solidFill>
            </a:endParaRPr>
          </a:p>
        </p:txBody>
      </p:sp>
      <p:pic>
        <p:nvPicPr>
          <p:cNvPr id="21" name="Picture 2"/>
          <p:cNvPicPr>
            <a:picLocks noChangeAspect="1" noChangeArrowheads="1"/>
          </p:cNvPicPr>
          <p:nvPr/>
        </p:nvPicPr>
        <p:blipFill rotWithShape="1">
          <a:blip r:embed="rId9">
            <a:clrChange>
              <a:clrFrom>
                <a:srgbClr val="FFFFFF"/>
              </a:clrFrom>
              <a:clrTo>
                <a:srgbClr val="FFFFFF">
                  <a:alpha val="0"/>
                </a:srgbClr>
              </a:clrTo>
            </a:clrChange>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val="0"/>
              </a:ext>
            </a:extLst>
          </a:blip>
          <a:srcRect l="49644" t="22088" r="30999" b="28536"/>
          <a:stretch/>
        </p:blipFill>
        <p:spPr bwMode="auto">
          <a:xfrm>
            <a:off x="5027938" y="1877304"/>
            <a:ext cx="1648940" cy="27708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Rectangle 23"/>
          <p:cNvSpPr/>
          <p:nvPr/>
        </p:nvSpPr>
        <p:spPr>
          <a:xfrm>
            <a:off x="6629400" y="1905000"/>
            <a:ext cx="1905000" cy="2826431"/>
          </a:xfrm>
          <a:prstGeom prst="rect">
            <a:avLst/>
          </a:prstGeom>
          <a:gradFill flip="none" rotWithShape="1">
            <a:gsLst>
              <a:gs pos="78000">
                <a:schemeClr val="bg1"/>
              </a:gs>
              <a:gs pos="100000">
                <a:srgbClr val="005CBF"/>
              </a:gs>
            </a:gsLst>
            <a:lin ang="16200000" scaled="1"/>
            <a:tileRect/>
          </a:gradFill>
          <a:ln>
            <a:solidFill>
              <a:srgbClr val="0070C0"/>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solidFill>
                <a:schemeClr val="bg1"/>
              </a:solidFill>
            </a:endParaRPr>
          </a:p>
        </p:txBody>
      </p:sp>
      <p:sp>
        <p:nvSpPr>
          <p:cNvPr id="28" name="Rectangle 27"/>
          <p:cNvSpPr/>
          <p:nvPr/>
        </p:nvSpPr>
        <p:spPr>
          <a:xfrm>
            <a:off x="137838" y="1897969"/>
            <a:ext cx="1919562" cy="2826431"/>
          </a:xfrm>
          <a:prstGeom prst="rect">
            <a:avLst/>
          </a:prstGeom>
          <a:gradFill flip="none" rotWithShape="1">
            <a:gsLst>
              <a:gs pos="52000">
                <a:schemeClr val="bg1"/>
              </a:gs>
              <a:gs pos="94000">
                <a:srgbClr val="005CBF"/>
              </a:gs>
            </a:gsLst>
            <a:lin ang="16200000" scaled="1"/>
            <a:tileRect/>
          </a:gradFill>
          <a:ln>
            <a:solidFill>
              <a:srgbClr val="0070C0"/>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solidFill>
                <a:schemeClr val="bg1"/>
              </a:solidFill>
            </a:endParaRPr>
          </a:p>
        </p:txBody>
      </p:sp>
      <p:pic>
        <p:nvPicPr>
          <p:cNvPr id="16" name="Picture 8" descr="http://osaki-wo.holy.jp/2014/img2014/people.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90500" y="3726769"/>
            <a:ext cx="952500" cy="99763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http://osaki-wo.holy.jp/2014/img2014/people.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28600" y="3276598"/>
            <a:ext cx="515784" cy="457201"/>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8" descr="http://osaki-wo.holy.jp/2014/img2014/peopl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28600" y="2804131"/>
            <a:ext cx="381000" cy="396269"/>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8" descr="http://osaki-wo.holy.jp/2014/img2014/peopl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09600" y="2804131"/>
            <a:ext cx="381000" cy="396269"/>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8" descr="http://osaki-wo.holy.jp/2014/img2014/peopl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066800" y="2804131"/>
            <a:ext cx="381000" cy="396269"/>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8" descr="http://osaki-wo.holy.jp/2014/img2014/peopl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524000" y="2804131"/>
            <a:ext cx="381000" cy="396269"/>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8" descr="http://osaki-wo.holy.jp/2014/img2014/peopl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28600" y="2346931"/>
            <a:ext cx="381000" cy="396269"/>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8" descr="http://osaki-wo.holy.jp/2014/img2014/peopl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09600" y="2362200"/>
            <a:ext cx="381000" cy="396269"/>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8" descr="http://osaki-wo.holy.jp/2014/img2014/peopl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066800" y="2362200"/>
            <a:ext cx="381000" cy="396269"/>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8" descr="http://osaki-wo.holy.jp/2014/img2014/peopl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524000" y="2362200"/>
            <a:ext cx="381000" cy="396269"/>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8" descr="http://osaki-wo.holy.jp/2014/img2014/peopl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28600" y="1905000"/>
            <a:ext cx="381000" cy="396269"/>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8" descr="http://osaki-wo.holy.jp/2014/img2014/peopl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09600" y="1905000"/>
            <a:ext cx="381000" cy="396269"/>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8" descr="http://osaki-wo.holy.jp/2014/img2014/peopl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066800" y="1905000"/>
            <a:ext cx="381000" cy="396269"/>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8" descr="http://osaki-wo.holy.jp/2014/img2014/peopl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524000" y="1905000"/>
            <a:ext cx="381000" cy="396269"/>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8" descr="http://osaki-wo.holy.jp/2014/img2014/people.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55816" y="3276598"/>
            <a:ext cx="515784" cy="457201"/>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8" descr="http://osaki-wo.holy.jp/2014/img2014/people.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465416" y="3276597"/>
            <a:ext cx="515784" cy="457201"/>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8" descr="http://osaki-wo.holy.jp/2014/img2014/people.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143000" y="3733800"/>
            <a:ext cx="952500" cy="997631"/>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2"/>
          <p:cNvPicPr>
            <a:picLocks noChangeAspect="1" noChangeArrowheads="1"/>
          </p:cNvPicPr>
          <p:nvPr/>
        </p:nvPicPr>
        <p:blipFill rotWithShape="1">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l="49644" t="22088" r="30999" b="28536"/>
          <a:stretch/>
        </p:blipFill>
        <p:spPr bwMode="auto">
          <a:xfrm>
            <a:off x="4724400" y="2767938"/>
            <a:ext cx="1118930" cy="1880262"/>
          </a:xfrm>
          <a:prstGeom prst="rect">
            <a:avLst/>
          </a:prstGeom>
          <a:noFill/>
          <a:ln>
            <a:noFill/>
          </a:ln>
          <a:effectLst>
            <a:outerShdw blurRad="101600" dist="38100" dir="18900000" sx="104000" sy="104000" algn="bl" rotWithShape="0">
              <a:schemeClr val="bg1">
                <a:alpha val="51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7" name="Picture 2"/>
          <p:cNvPicPr>
            <a:picLocks noChangeAspect="1" noChangeArrowheads="1"/>
          </p:cNvPicPr>
          <p:nvPr/>
        </p:nvPicPr>
        <p:blipFill rotWithShape="1">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l="49644" t="22088" r="30999" b="28536"/>
          <a:stretch/>
        </p:blipFill>
        <p:spPr bwMode="auto">
          <a:xfrm>
            <a:off x="4516819" y="3581400"/>
            <a:ext cx="664781" cy="1117105"/>
          </a:xfrm>
          <a:prstGeom prst="rect">
            <a:avLst/>
          </a:prstGeom>
          <a:noFill/>
          <a:ln>
            <a:noFill/>
          </a:ln>
          <a:effectLst>
            <a:outerShdw blurRad="101600" dist="38100" dir="18900000" sx="104000" sy="104000" algn="bl" rotWithShape="0">
              <a:schemeClr val="bg1">
                <a:alpha val="51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 name="Picture 4" descr="http://rocketdock.com/images/screenshots/Stack-of-CDs.png">
            <a:hlinkClick r:id="rId15"/>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438400" y="1676400"/>
            <a:ext cx="829532" cy="829532"/>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4" descr="http://rocketdock.com/images/screenshots/Stack-of-CDs.png">
            <a:hlinkClick r:id="rId15"/>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956674" y="1752600"/>
            <a:ext cx="1138018" cy="1138018"/>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4" descr="http://rocketdock.com/images/screenshots/Stack-of-CDs.png">
            <a:hlinkClick r:id="rId15"/>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362200" y="2057400"/>
            <a:ext cx="1422335" cy="1422335"/>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4" descr="http://rocketdock.com/images/screenshots/Stack-of-CDs.png">
            <a:hlinkClick r:id="rId15"/>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743200" y="2481384"/>
            <a:ext cx="1633416" cy="1633416"/>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4" descr="http://rocketdock.com/images/screenshots/Stack-of-CDs.png">
            <a:hlinkClick r:id="rId15"/>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209800" y="3124200"/>
            <a:ext cx="1953893" cy="1953893"/>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p:cNvPicPr>
            <a:picLocks noChangeAspect="1" noChangeArrowheads="1"/>
          </p:cNvPicPr>
          <p:nvPr/>
        </p:nvPicPr>
        <p:blipFill rotWithShape="1">
          <a:blip r:embed="rId18">
            <a:clrChange>
              <a:clrFrom>
                <a:srgbClr val="FFFFFF"/>
              </a:clrFrom>
              <a:clrTo>
                <a:srgbClr val="FFFFFF">
                  <a:alpha val="0"/>
                </a:srgbClr>
              </a:clrTo>
            </a:clrChange>
            <a:extLst>
              <a:ext uri="{BEBA8EAE-BF5A-486C-A8C5-ECC9F3942E4B}">
                <a14:imgProps xmlns:a14="http://schemas.microsoft.com/office/drawing/2010/main">
                  <a14:imgLayer r:embed="rId10">
                    <a14:imgEffect>
                      <a14:brightnessContrast bright="9000" contrast="7000"/>
                    </a14:imgEffect>
                  </a14:imgLayer>
                </a14:imgProps>
              </a:ext>
              <a:ext uri="{28A0092B-C50C-407E-A947-70E740481C1C}">
                <a14:useLocalDpi xmlns:a14="http://schemas.microsoft.com/office/drawing/2010/main" val="0"/>
              </a:ext>
            </a:extLst>
          </a:blip>
          <a:srcRect l="80924" t="44380" b="34594"/>
          <a:stretch/>
        </p:blipFill>
        <p:spPr bwMode="auto">
          <a:xfrm>
            <a:off x="7620000" y="2438400"/>
            <a:ext cx="673003" cy="488709"/>
          </a:xfrm>
          <a:prstGeom prst="round1Rect">
            <a:avLst>
              <a:gd name="adj" fmla="val 18470"/>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 name="Picture 2"/>
          <p:cNvPicPr>
            <a:picLocks noChangeAspect="1" noChangeArrowheads="1"/>
          </p:cNvPicPr>
          <p:nvPr/>
        </p:nvPicPr>
        <p:blipFill rotWithShape="1">
          <a:blip r:embed="rId18">
            <a:clrChange>
              <a:clrFrom>
                <a:srgbClr val="FFFFFF"/>
              </a:clrFrom>
              <a:clrTo>
                <a:srgbClr val="FFFFFF">
                  <a:alpha val="0"/>
                </a:srgbClr>
              </a:clrTo>
            </a:clrChange>
            <a:extLst>
              <a:ext uri="{BEBA8EAE-BF5A-486C-A8C5-ECC9F3942E4B}">
                <a14:imgProps xmlns:a14="http://schemas.microsoft.com/office/drawing/2010/main">
                  <a14:imgLayer r:embed="rId10">
                    <a14:imgEffect>
                      <a14:brightnessContrast bright="9000" contrast="7000"/>
                    </a14:imgEffect>
                  </a14:imgLayer>
                </a14:imgProps>
              </a:ext>
              <a:ext uri="{28A0092B-C50C-407E-A947-70E740481C1C}">
                <a14:useLocalDpi xmlns:a14="http://schemas.microsoft.com/office/drawing/2010/main" val="0"/>
              </a:ext>
            </a:extLst>
          </a:blip>
          <a:srcRect l="80924" t="44380" b="34594"/>
          <a:stretch/>
        </p:blipFill>
        <p:spPr bwMode="auto">
          <a:xfrm>
            <a:off x="6705600" y="2590800"/>
            <a:ext cx="1136318" cy="825151"/>
          </a:xfrm>
          <a:prstGeom prst="round1Rect">
            <a:avLst>
              <a:gd name="adj" fmla="val 18470"/>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0" name="Picture 32"/>
          <p:cNvPicPr>
            <a:picLocks noChangeAspect="1" noChangeArrowheads="1"/>
          </p:cNvPicPr>
          <p:nvPr/>
        </p:nvPicPr>
        <p:blipFill>
          <a:blip r:embed="rId19" cstate="print">
            <a:clrChange>
              <a:clrFrom>
                <a:srgbClr val="FFFFFF"/>
              </a:clrFrom>
              <a:clrTo>
                <a:srgbClr val="FFFFFF">
                  <a:alpha val="0"/>
                </a:srgbClr>
              </a:clrTo>
            </a:clrChange>
            <a:extLst>
              <a:ext uri="{BEBA8EAE-BF5A-486C-A8C5-ECC9F3942E4B}">
                <a14:imgProps xmlns:a14="http://schemas.microsoft.com/office/drawing/2010/main">
                  <a14:imgLayer r:embed="rId20">
                    <a14:imgEffect>
                      <a14:brightnessContrast bright="5000" contrast="42000"/>
                    </a14:imgEffect>
                  </a14:imgLayer>
                </a14:imgProps>
              </a:ext>
              <a:ext uri="{28A0092B-C50C-407E-A947-70E740481C1C}">
                <a14:useLocalDpi xmlns:a14="http://schemas.microsoft.com/office/drawing/2010/main" val="0"/>
              </a:ext>
            </a:extLst>
          </a:blip>
          <a:srcRect/>
          <a:stretch>
            <a:fillRect/>
          </a:stretch>
        </p:blipFill>
        <p:spPr bwMode="auto">
          <a:xfrm>
            <a:off x="6629400" y="3505200"/>
            <a:ext cx="1010480" cy="710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8" name="Picture 32"/>
          <p:cNvPicPr>
            <a:picLocks noChangeAspect="1" noChangeArrowheads="1"/>
          </p:cNvPicPr>
          <p:nvPr/>
        </p:nvPicPr>
        <p:blipFill>
          <a:blip r:embed="rId21">
            <a:clrChange>
              <a:clrFrom>
                <a:srgbClr val="FFFFFF"/>
              </a:clrFrom>
              <a:clrTo>
                <a:srgbClr val="FFFFFF">
                  <a:alpha val="0"/>
                </a:srgbClr>
              </a:clrTo>
            </a:clrChange>
            <a:extLst>
              <a:ext uri="{BEBA8EAE-BF5A-486C-A8C5-ECC9F3942E4B}">
                <a14:imgProps xmlns:a14="http://schemas.microsoft.com/office/drawing/2010/main">
                  <a14:imgLayer r:embed="rId22">
                    <a14:imgEffect>
                      <a14:brightnessContrast bright="5000" contrast="42000"/>
                    </a14:imgEffect>
                  </a14:imgLayer>
                </a14:imgProps>
              </a:ext>
              <a:ext uri="{28A0092B-C50C-407E-A947-70E740481C1C}">
                <a14:useLocalDpi xmlns:a14="http://schemas.microsoft.com/office/drawing/2010/main" val="0"/>
              </a:ext>
            </a:extLst>
          </a:blip>
          <a:srcRect/>
          <a:stretch>
            <a:fillRect/>
          </a:stretch>
        </p:blipFill>
        <p:spPr bwMode="auto">
          <a:xfrm>
            <a:off x="7239000" y="3706654"/>
            <a:ext cx="1447800" cy="10177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147535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rot="21069500">
            <a:off x="-1170186" y="-809727"/>
            <a:ext cx="10789920" cy="8412480"/>
          </a:xfrm>
          <a:prstGeom prst="rect">
            <a:avLst/>
          </a:prstGeom>
          <a:blipFill dpi="0" rotWithShape="1">
            <a:blip r:embed="rId3">
              <a:alphaModFix amt="21000"/>
            </a:blip>
            <a:srcRect/>
            <a:stretch>
              <a:fillRect l="-5609" t="-50004" r="-93547" b="-5325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7200" y="1447800"/>
            <a:ext cx="8382000" cy="4770537"/>
          </a:xfrm>
          <a:prstGeom prst="rect">
            <a:avLst/>
          </a:prstGeom>
          <a:noFill/>
        </p:spPr>
        <p:txBody>
          <a:bodyPr wrap="square" rtlCol="0">
            <a:spAutoFit/>
          </a:bodyPr>
          <a:lstStyle/>
          <a:p>
            <a:pPr lvl="0"/>
            <a:r>
              <a:rPr lang="en-US" sz="2800" b="1" dirty="0" smtClean="0">
                <a:solidFill>
                  <a:srgbClr val="0070C0"/>
                </a:solidFill>
                <a:latin typeface="Leelawadee" panose="020B0502040204020203" pitchFamily="34" charset="-34"/>
                <a:cs typeface="Leelawadee" panose="020B0502040204020203" pitchFamily="34" charset="-34"/>
              </a:rPr>
              <a:t>eDiscovery </a:t>
            </a:r>
            <a:r>
              <a:rPr lang="en-US" sz="2800" b="1" dirty="0">
                <a:solidFill>
                  <a:srgbClr val="0070C0"/>
                </a:solidFill>
                <a:latin typeface="Leelawadee" panose="020B0502040204020203" pitchFamily="34" charset="-34"/>
                <a:cs typeface="Leelawadee" panose="020B0502040204020203" pitchFamily="34" charset="-34"/>
              </a:rPr>
              <a:t>is Crazy Expensive – even on small cases</a:t>
            </a:r>
          </a:p>
          <a:p>
            <a:pPr marL="800100" lvl="1" indent="-342900">
              <a:buFont typeface="Arial" panose="020B0604020202020204" pitchFamily="34" charset="0"/>
              <a:buChar char="•"/>
            </a:pPr>
            <a:r>
              <a:rPr lang="en-US" sz="2400" dirty="0">
                <a:latin typeface="Leelawadee" panose="020B0502040204020203" pitchFamily="34" charset="-34"/>
                <a:cs typeface="Leelawadee" panose="020B0502040204020203" pitchFamily="34" charset="-34"/>
              </a:rPr>
              <a:t>eDiscovery costs impact which cases move </a:t>
            </a:r>
            <a:r>
              <a:rPr lang="en-US" sz="2400" dirty="0" smtClean="0">
                <a:latin typeface="Leelawadee" panose="020B0502040204020203" pitchFamily="34" charset="-34"/>
                <a:cs typeface="Leelawadee" panose="020B0502040204020203" pitchFamily="34" charset="-34"/>
              </a:rPr>
              <a:t>forward</a:t>
            </a:r>
          </a:p>
          <a:p>
            <a:pPr marL="800100" lvl="1" indent="-342900">
              <a:buFont typeface="Arial" panose="020B0604020202020204" pitchFamily="34" charset="0"/>
              <a:buChar char="•"/>
            </a:pPr>
            <a:r>
              <a:rPr lang="en-US" sz="2400" dirty="0" smtClean="0">
                <a:latin typeface="Leelawadee" panose="020B0502040204020203" pitchFamily="34" charset="-34"/>
                <a:cs typeface="Leelawadee" panose="020B0502040204020203" pitchFamily="34" charset="-34"/>
              </a:rPr>
              <a:t>Fewer </a:t>
            </a:r>
            <a:r>
              <a:rPr lang="en-US" sz="2400" dirty="0">
                <a:latin typeface="Leelawadee" panose="020B0502040204020203" pitchFamily="34" charset="-34"/>
                <a:cs typeface="Leelawadee" panose="020B0502040204020203" pitchFamily="34" charset="-34"/>
              </a:rPr>
              <a:t>potential cases are moving </a:t>
            </a:r>
            <a:r>
              <a:rPr lang="en-US" sz="2400" dirty="0" smtClean="0">
                <a:latin typeface="Leelawadee" panose="020B0502040204020203" pitchFamily="34" charset="-34"/>
                <a:cs typeface="Leelawadee" panose="020B0502040204020203" pitchFamily="34" charset="-34"/>
              </a:rPr>
              <a:t>forward</a:t>
            </a:r>
          </a:p>
          <a:p>
            <a:pPr marL="800100" lvl="1" indent="-342900">
              <a:buFont typeface="Arial" panose="020B0604020202020204" pitchFamily="34" charset="0"/>
              <a:buChar char="•"/>
            </a:pPr>
            <a:r>
              <a:rPr lang="en-US" sz="2400" dirty="0" smtClean="0">
                <a:latin typeface="Leelawadee" panose="020B0502040204020203" pitchFamily="34" charset="-34"/>
                <a:cs typeface="Leelawadee" panose="020B0502040204020203" pitchFamily="34" charset="-34"/>
              </a:rPr>
              <a:t>Smaller </a:t>
            </a:r>
            <a:r>
              <a:rPr lang="en-US" sz="2400" dirty="0">
                <a:latin typeface="Leelawadee" panose="020B0502040204020203" pitchFamily="34" charset="-34"/>
                <a:cs typeface="Leelawadee" panose="020B0502040204020203" pitchFamily="34" charset="-34"/>
              </a:rPr>
              <a:t>cases can’t justify the </a:t>
            </a:r>
            <a:r>
              <a:rPr lang="en-US" sz="2400" dirty="0" smtClean="0">
                <a:latin typeface="Leelawadee" panose="020B0502040204020203" pitchFamily="34" charset="-34"/>
                <a:cs typeface="Leelawadee" panose="020B0502040204020203" pitchFamily="34" charset="-34"/>
              </a:rPr>
              <a:t>eDiscovery </a:t>
            </a:r>
            <a:r>
              <a:rPr lang="en-US" sz="2400" dirty="0">
                <a:latin typeface="Leelawadee" panose="020B0502040204020203" pitchFamily="34" charset="-34"/>
                <a:cs typeface="Leelawadee" panose="020B0502040204020203" pitchFamily="34" charset="-34"/>
              </a:rPr>
              <a:t>costs</a:t>
            </a:r>
          </a:p>
          <a:p>
            <a:pPr lvl="0"/>
            <a:endParaRPr lang="en-US" sz="2400" b="1" dirty="0" smtClean="0">
              <a:solidFill>
                <a:srgbClr val="0070C0"/>
              </a:solidFill>
              <a:latin typeface="Leelawadee" panose="020B0502040204020203" pitchFamily="34" charset="-34"/>
              <a:cs typeface="Leelawadee" panose="020B0502040204020203" pitchFamily="34" charset="-34"/>
            </a:endParaRPr>
          </a:p>
          <a:p>
            <a:pPr lvl="0"/>
            <a:r>
              <a:rPr lang="en-US" sz="2800" b="1" dirty="0" smtClean="0">
                <a:solidFill>
                  <a:srgbClr val="0070C0"/>
                </a:solidFill>
                <a:latin typeface="Leelawadee" panose="020B0502040204020203" pitchFamily="34" charset="-34"/>
                <a:cs typeface="Leelawadee" panose="020B0502040204020203" pitchFamily="34" charset="-34"/>
              </a:rPr>
              <a:t>Clients </a:t>
            </a:r>
            <a:r>
              <a:rPr lang="en-US" sz="2800" b="1" dirty="0">
                <a:solidFill>
                  <a:srgbClr val="0070C0"/>
                </a:solidFill>
                <a:latin typeface="Leelawadee" panose="020B0502040204020203" pitchFamily="34" charset="-34"/>
                <a:cs typeface="Leelawadee" panose="020B0502040204020203" pitchFamily="34" charset="-34"/>
              </a:rPr>
              <a:t>are foregoing litigation or settling due to unpredictability of costs</a:t>
            </a:r>
          </a:p>
          <a:p>
            <a:pPr marL="800100" lvl="1" indent="-342900">
              <a:buFont typeface="Arial" panose="020B0604020202020204" pitchFamily="34" charset="0"/>
              <a:buChar char="•"/>
            </a:pPr>
            <a:r>
              <a:rPr lang="en-US" sz="2400" dirty="0">
                <a:latin typeface="Leelawadee" panose="020B0502040204020203" pitchFamily="34" charset="-34"/>
                <a:cs typeface="Leelawadee" panose="020B0502040204020203" pitchFamily="34" charset="-34"/>
              </a:rPr>
              <a:t>Unpredictability creates fear in clients</a:t>
            </a:r>
          </a:p>
          <a:p>
            <a:pPr marL="800100" lvl="1" indent="-342900">
              <a:buFont typeface="Arial" panose="020B0604020202020204" pitchFamily="34" charset="0"/>
              <a:buChar char="•"/>
            </a:pPr>
            <a:r>
              <a:rPr lang="en-US" sz="2400" dirty="0">
                <a:latin typeface="Leelawadee" panose="020B0502040204020203" pitchFamily="34" charset="-34"/>
                <a:cs typeface="Leelawadee" panose="020B0502040204020203" pitchFamily="34" charset="-34"/>
              </a:rPr>
              <a:t>100 GBs can cost as much as $25,000 just to collect and process for review</a:t>
            </a:r>
          </a:p>
          <a:p>
            <a:pPr marL="800100" lvl="1" indent="-342900">
              <a:buFont typeface="Arial" panose="020B0604020202020204" pitchFamily="34" charset="0"/>
              <a:buChar char="•"/>
            </a:pPr>
            <a:r>
              <a:rPr lang="en-US" sz="2400" dirty="0">
                <a:latin typeface="Leelawadee" panose="020B0502040204020203" pitchFamily="34" charset="-34"/>
                <a:cs typeface="Leelawadee" panose="020B0502040204020203" pitchFamily="34" charset="-34"/>
              </a:rPr>
              <a:t>Each GB can cost $8k - $15k for the </a:t>
            </a:r>
            <a:r>
              <a:rPr lang="en-US" sz="2400" dirty="0" smtClean="0">
                <a:latin typeface="Leelawadee" panose="020B0502040204020203" pitchFamily="34" charset="-34"/>
                <a:cs typeface="Leelawadee" panose="020B0502040204020203" pitchFamily="34" charset="-34"/>
              </a:rPr>
              <a:t>review</a:t>
            </a:r>
            <a:endParaRPr lang="en-US" sz="2400" dirty="0">
              <a:latin typeface="Leelawadee" panose="020B0502040204020203" pitchFamily="34" charset="-34"/>
              <a:cs typeface="Leelawadee" panose="020B0502040204020203" pitchFamily="34" charset="-34"/>
            </a:endParaRPr>
          </a:p>
        </p:txBody>
      </p:sp>
      <p:sp>
        <p:nvSpPr>
          <p:cNvPr id="17" name="Rectangle 16"/>
          <p:cNvSpPr/>
          <p:nvPr/>
        </p:nvSpPr>
        <p:spPr>
          <a:xfrm>
            <a:off x="0" y="228600"/>
            <a:ext cx="9144000" cy="998041"/>
          </a:xfrm>
          <a:prstGeom prst="rect">
            <a:avLst/>
          </a:prstGeom>
          <a:gradFill flip="none" rotWithShape="1">
            <a:gsLst>
              <a:gs pos="0">
                <a:schemeClr val="bg1"/>
              </a:gs>
              <a:gs pos="31000">
                <a:srgbClr val="00B0F0"/>
              </a:gs>
              <a:gs pos="57000">
                <a:srgbClr val="0087E6"/>
              </a:gs>
              <a:gs pos="100000">
                <a:srgbClr val="005CBF"/>
              </a:gs>
            </a:gsLst>
            <a:lin ang="540000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9" name="Rectangle 18"/>
          <p:cNvSpPr/>
          <p:nvPr/>
        </p:nvSpPr>
        <p:spPr>
          <a:xfrm>
            <a:off x="76200" y="304800"/>
            <a:ext cx="4148574" cy="553998"/>
          </a:xfrm>
          <a:prstGeom prst="rect">
            <a:avLst/>
          </a:prstGeom>
        </p:spPr>
        <p:txBody>
          <a:bodyPr wrap="square">
            <a:spAutoFit/>
          </a:bodyPr>
          <a:lstStyle/>
          <a:p>
            <a:r>
              <a:rPr lang="en-US" sz="30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Impacts of Challenges: </a:t>
            </a:r>
            <a:endParaRPr lang="en-US" sz="3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0" name="Rectangle 19"/>
          <p:cNvSpPr/>
          <p:nvPr/>
        </p:nvSpPr>
        <p:spPr>
          <a:xfrm>
            <a:off x="385856" y="757535"/>
            <a:ext cx="8910544" cy="461665"/>
          </a:xfrm>
          <a:prstGeom prst="rect">
            <a:avLst/>
          </a:prstGeom>
          <a:noFill/>
        </p:spPr>
        <p:txBody>
          <a:bodyPr wrap="square" lIns="91440" tIns="45720" rIns="91440" bIns="45720">
            <a:spAutoFit/>
          </a:bodyPr>
          <a:lstStyle/>
          <a:p>
            <a:r>
              <a:rPr lang="en-US" sz="2400" b="1" cap="none" spc="0" dirty="0" smtClean="0">
                <a:ln w="1905"/>
                <a:solidFill>
                  <a:schemeClr val="bg1"/>
                </a:solidFill>
                <a:effectLst>
                  <a:innerShdw blurRad="69850" dist="43180" dir="5400000">
                    <a:srgbClr val="000000">
                      <a:alpha val="65000"/>
                    </a:srgbClr>
                  </a:innerShdw>
                </a:effectLst>
              </a:rPr>
              <a:t>eDiscovery </a:t>
            </a:r>
            <a:r>
              <a:rPr lang="en-US" sz="2400" b="1" cap="none" spc="0" dirty="0">
                <a:ln w="1905"/>
                <a:solidFill>
                  <a:schemeClr val="bg1"/>
                </a:solidFill>
                <a:effectLst>
                  <a:innerShdw blurRad="69850" dist="43180" dir="5400000">
                    <a:srgbClr val="000000">
                      <a:alpha val="65000"/>
                    </a:srgbClr>
                  </a:innerShdw>
                </a:effectLst>
              </a:rPr>
              <a:t>is Disrupting Lawyers’ Ability to Generate Billable Work</a:t>
            </a:r>
          </a:p>
        </p:txBody>
      </p:sp>
    </p:spTree>
    <p:extLst>
      <p:ext uri="{BB962C8B-B14F-4D97-AF65-F5344CB8AC3E}">
        <p14:creationId xmlns:p14="http://schemas.microsoft.com/office/powerpoint/2010/main" val="23456843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fade">
                                      <p:cBhvr>
                                        <p:cTn id="7" dur="1000"/>
                                        <p:tgtEl>
                                          <p:spTgt spid="16">
                                            <p:txEl>
                                              <p:pRg st="0" end="0"/>
                                            </p:txEl>
                                          </p:spTgt>
                                        </p:tgtEl>
                                      </p:cBhvr>
                                    </p:animEffect>
                                    <p:anim calcmode="lin" valueType="num">
                                      <p:cBhvr>
                                        <p:cTn id="8" dur="100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6">
                                            <p:txEl>
                                              <p:pRg st="1" end="1"/>
                                            </p:txEl>
                                          </p:spTgt>
                                        </p:tgtEl>
                                        <p:attrNameLst>
                                          <p:attrName>style.visibility</p:attrName>
                                        </p:attrNameLst>
                                      </p:cBhvr>
                                      <p:to>
                                        <p:strVal val="visible"/>
                                      </p:to>
                                    </p:set>
                                    <p:animEffect transition="in" filter="fade">
                                      <p:cBhvr>
                                        <p:cTn id="12" dur="1000"/>
                                        <p:tgtEl>
                                          <p:spTgt spid="16">
                                            <p:txEl>
                                              <p:pRg st="1" end="1"/>
                                            </p:txEl>
                                          </p:spTgt>
                                        </p:tgtEl>
                                      </p:cBhvr>
                                    </p:animEffect>
                                    <p:anim calcmode="lin" valueType="num">
                                      <p:cBhvr>
                                        <p:cTn id="13" dur="1000" fill="hold"/>
                                        <p:tgtEl>
                                          <p:spTgt spid="16">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6">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6">
                                            <p:txEl>
                                              <p:pRg st="2" end="2"/>
                                            </p:txEl>
                                          </p:spTgt>
                                        </p:tgtEl>
                                        <p:attrNameLst>
                                          <p:attrName>style.visibility</p:attrName>
                                        </p:attrNameLst>
                                      </p:cBhvr>
                                      <p:to>
                                        <p:strVal val="visible"/>
                                      </p:to>
                                    </p:set>
                                    <p:animEffect transition="in" filter="fade">
                                      <p:cBhvr>
                                        <p:cTn id="17" dur="1000"/>
                                        <p:tgtEl>
                                          <p:spTgt spid="16">
                                            <p:txEl>
                                              <p:pRg st="2" end="2"/>
                                            </p:txEl>
                                          </p:spTgt>
                                        </p:tgtEl>
                                      </p:cBhvr>
                                    </p:animEffect>
                                    <p:anim calcmode="lin" valueType="num">
                                      <p:cBhvr>
                                        <p:cTn id="18" dur="1000" fill="hold"/>
                                        <p:tgtEl>
                                          <p:spTgt spid="16">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6">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6">
                                            <p:txEl>
                                              <p:pRg st="3" end="3"/>
                                            </p:txEl>
                                          </p:spTgt>
                                        </p:tgtEl>
                                        <p:attrNameLst>
                                          <p:attrName>style.visibility</p:attrName>
                                        </p:attrNameLst>
                                      </p:cBhvr>
                                      <p:to>
                                        <p:strVal val="visible"/>
                                      </p:to>
                                    </p:set>
                                    <p:animEffect transition="in" filter="fade">
                                      <p:cBhvr>
                                        <p:cTn id="22" dur="1000"/>
                                        <p:tgtEl>
                                          <p:spTgt spid="16">
                                            <p:txEl>
                                              <p:pRg st="3" end="3"/>
                                            </p:txEl>
                                          </p:spTgt>
                                        </p:tgtEl>
                                      </p:cBhvr>
                                    </p:animEffect>
                                    <p:anim calcmode="lin" valueType="num">
                                      <p:cBhvr>
                                        <p:cTn id="23" dur="1000" fill="hold"/>
                                        <p:tgtEl>
                                          <p:spTgt spid="16">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16">
                                            <p:txEl>
                                              <p:pRg st="5" end="5"/>
                                            </p:txEl>
                                          </p:spTgt>
                                        </p:tgtEl>
                                        <p:attrNameLst>
                                          <p:attrName>style.visibility</p:attrName>
                                        </p:attrNameLst>
                                      </p:cBhvr>
                                      <p:to>
                                        <p:strVal val="visible"/>
                                      </p:to>
                                    </p:set>
                                    <p:animEffect transition="in" filter="fade">
                                      <p:cBhvr>
                                        <p:cTn id="29" dur="1000"/>
                                        <p:tgtEl>
                                          <p:spTgt spid="16">
                                            <p:txEl>
                                              <p:pRg st="5" end="5"/>
                                            </p:txEl>
                                          </p:spTgt>
                                        </p:tgtEl>
                                      </p:cBhvr>
                                    </p:animEffect>
                                    <p:anim calcmode="lin" valueType="num">
                                      <p:cBhvr>
                                        <p:cTn id="30" dur="1000" fill="hold"/>
                                        <p:tgtEl>
                                          <p:spTgt spid="16">
                                            <p:txEl>
                                              <p:pRg st="5" end="5"/>
                                            </p:txEl>
                                          </p:spTgt>
                                        </p:tgtEl>
                                        <p:attrNameLst>
                                          <p:attrName>ppt_x</p:attrName>
                                        </p:attrNameLst>
                                      </p:cBhvr>
                                      <p:tavLst>
                                        <p:tav tm="0">
                                          <p:val>
                                            <p:strVal val="#ppt_x"/>
                                          </p:val>
                                        </p:tav>
                                        <p:tav tm="100000">
                                          <p:val>
                                            <p:strVal val="#ppt_x"/>
                                          </p:val>
                                        </p:tav>
                                      </p:tavLst>
                                    </p:anim>
                                    <p:anim calcmode="lin" valueType="num">
                                      <p:cBhvr>
                                        <p:cTn id="31" dur="1000" fill="hold"/>
                                        <p:tgtEl>
                                          <p:spTgt spid="16">
                                            <p:txEl>
                                              <p:pRg st="5" end="5"/>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6">
                                            <p:txEl>
                                              <p:pRg st="6" end="6"/>
                                            </p:txEl>
                                          </p:spTgt>
                                        </p:tgtEl>
                                        <p:attrNameLst>
                                          <p:attrName>style.visibility</p:attrName>
                                        </p:attrNameLst>
                                      </p:cBhvr>
                                      <p:to>
                                        <p:strVal val="visible"/>
                                      </p:to>
                                    </p:set>
                                    <p:animEffect transition="in" filter="fade">
                                      <p:cBhvr>
                                        <p:cTn id="34" dur="1000"/>
                                        <p:tgtEl>
                                          <p:spTgt spid="16">
                                            <p:txEl>
                                              <p:pRg st="6" end="6"/>
                                            </p:txEl>
                                          </p:spTgt>
                                        </p:tgtEl>
                                      </p:cBhvr>
                                    </p:animEffect>
                                    <p:anim calcmode="lin" valueType="num">
                                      <p:cBhvr>
                                        <p:cTn id="35" dur="1000" fill="hold"/>
                                        <p:tgtEl>
                                          <p:spTgt spid="16">
                                            <p:txEl>
                                              <p:pRg st="6" end="6"/>
                                            </p:txEl>
                                          </p:spTgt>
                                        </p:tgtEl>
                                        <p:attrNameLst>
                                          <p:attrName>ppt_x</p:attrName>
                                        </p:attrNameLst>
                                      </p:cBhvr>
                                      <p:tavLst>
                                        <p:tav tm="0">
                                          <p:val>
                                            <p:strVal val="#ppt_x"/>
                                          </p:val>
                                        </p:tav>
                                        <p:tav tm="100000">
                                          <p:val>
                                            <p:strVal val="#ppt_x"/>
                                          </p:val>
                                        </p:tav>
                                      </p:tavLst>
                                    </p:anim>
                                    <p:anim calcmode="lin" valueType="num">
                                      <p:cBhvr>
                                        <p:cTn id="36" dur="1000" fill="hold"/>
                                        <p:tgtEl>
                                          <p:spTgt spid="16">
                                            <p:txEl>
                                              <p:pRg st="6" end="6"/>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6">
                                            <p:txEl>
                                              <p:pRg st="7" end="7"/>
                                            </p:txEl>
                                          </p:spTgt>
                                        </p:tgtEl>
                                        <p:attrNameLst>
                                          <p:attrName>style.visibility</p:attrName>
                                        </p:attrNameLst>
                                      </p:cBhvr>
                                      <p:to>
                                        <p:strVal val="visible"/>
                                      </p:to>
                                    </p:set>
                                    <p:animEffect transition="in" filter="fade">
                                      <p:cBhvr>
                                        <p:cTn id="39" dur="1000"/>
                                        <p:tgtEl>
                                          <p:spTgt spid="16">
                                            <p:txEl>
                                              <p:pRg st="7" end="7"/>
                                            </p:txEl>
                                          </p:spTgt>
                                        </p:tgtEl>
                                      </p:cBhvr>
                                    </p:animEffect>
                                    <p:anim calcmode="lin" valueType="num">
                                      <p:cBhvr>
                                        <p:cTn id="40" dur="1000" fill="hold"/>
                                        <p:tgtEl>
                                          <p:spTgt spid="16">
                                            <p:txEl>
                                              <p:pRg st="7" end="7"/>
                                            </p:txEl>
                                          </p:spTgt>
                                        </p:tgtEl>
                                        <p:attrNameLst>
                                          <p:attrName>ppt_x</p:attrName>
                                        </p:attrNameLst>
                                      </p:cBhvr>
                                      <p:tavLst>
                                        <p:tav tm="0">
                                          <p:val>
                                            <p:strVal val="#ppt_x"/>
                                          </p:val>
                                        </p:tav>
                                        <p:tav tm="100000">
                                          <p:val>
                                            <p:strVal val="#ppt_x"/>
                                          </p:val>
                                        </p:tav>
                                      </p:tavLst>
                                    </p:anim>
                                    <p:anim calcmode="lin" valueType="num">
                                      <p:cBhvr>
                                        <p:cTn id="41" dur="1000" fill="hold"/>
                                        <p:tgtEl>
                                          <p:spTgt spid="16">
                                            <p:txEl>
                                              <p:pRg st="7" end="7"/>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6">
                                            <p:txEl>
                                              <p:pRg st="8" end="8"/>
                                            </p:txEl>
                                          </p:spTgt>
                                        </p:tgtEl>
                                        <p:attrNameLst>
                                          <p:attrName>style.visibility</p:attrName>
                                        </p:attrNameLst>
                                      </p:cBhvr>
                                      <p:to>
                                        <p:strVal val="visible"/>
                                      </p:to>
                                    </p:set>
                                    <p:animEffect transition="in" filter="fade">
                                      <p:cBhvr>
                                        <p:cTn id="44" dur="1000"/>
                                        <p:tgtEl>
                                          <p:spTgt spid="16">
                                            <p:txEl>
                                              <p:pRg st="8" end="8"/>
                                            </p:txEl>
                                          </p:spTgt>
                                        </p:tgtEl>
                                      </p:cBhvr>
                                    </p:animEffect>
                                    <p:anim calcmode="lin" valueType="num">
                                      <p:cBhvr>
                                        <p:cTn id="45" dur="1000" fill="hold"/>
                                        <p:tgtEl>
                                          <p:spTgt spid="16">
                                            <p:txEl>
                                              <p:pRg st="8" end="8"/>
                                            </p:txEl>
                                          </p:spTgt>
                                        </p:tgtEl>
                                        <p:attrNameLst>
                                          <p:attrName>ppt_x</p:attrName>
                                        </p:attrNameLst>
                                      </p:cBhvr>
                                      <p:tavLst>
                                        <p:tav tm="0">
                                          <p:val>
                                            <p:strVal val="#ppt_x"/>
                                          </p:val>
                                        </p:tav>
                                        <p:tav tm="100000">
                                          <p:val>
                                            <p:strVal val="#ppt_x"/>
                                          </p:val>
                                        </p:tav>
                                      </p:tavLst>
                                    </p:anim>
                                    <p:anim calcmode="lin" valueType="num">
                                      <p:cBhvr>
                                        <p:cTn id="46" dur="1000" fill="hold"/>
                                        <p:tgtEl>
                                          <p:spTgt spid="16">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rot="21069500">
            <a:off x="-1170186" y="-809727"/>
            <a:ext cx="10789920" cy="8412480"/>
          </a:xfrm>
          <a:prstGeom prst="rect">
            <a:avLst/>
          </a:prstGeom>
          <a:blipFill dpi="0" rotWithShape="1">
            <a:blip r:embed="rId3">
              <a:alphaModFix amt="21000"/>
            </a:blip>
            <a:srcRect/>
            <a:stretch>
              <a:fillRect l="-5609" t="-50004" r="-93547" b="-5325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28600" y="1447800"/>
            <a:ext cx="8763000" cy="5355312"/>
          </a:xfrm>
          <a:prstGeom prst="rect">
            <a:avLst/>
          </a:prstGeom>
          <a:noFill/>
        </p:spPr>
        <p:txBody>
          <a:bodyPr wrap="square" rtlCol="0">
            <a:spAutoFit/>
          </a:bodyPr>
          <a:lstStyle/>
          <a:p>
            <a:pPr lvl="0"/>
            <a:r>
              <a:rPr lang="en-US" sz="2400" b="1" dirty="0">
                <a:solidFill>
                  <a:srgbClr val="0070C0"/>
                </a:solidFill>
                <a:latin typeface="Leelawadee" panose="020B0502040204020203" pitchFamily="34" charset="-34"/>
                <a:cs typeface="Leelawadee" panose="020B0502040204020203" pitchFamily="34" charset="-34"/>
              </a:rPr>
              <a:t>eDiscovery is complex </a:t>
            </a:r>
            <a:r>
              <a:rPr lang="en-US" sz="2400" b="1" dirty="0" smtClean="0">
                <a:solidFill>
                  <a:srgbClr val="0070C0"/>
                </a:solidFill>
                <a:latin typeface="Leelawadee" panose="020B0502040204020203" pitchFamily="34" charset="-34"/>
                <a:cs typeface="Leelawadee" panose="020B0502040204020203" pitchFamily="34" charset="-34"/>
              </a:rPr>
              <a:t>– many </a:t>
            </a:r>
            <a:r>
              <a:rPr lang="en-US" sz="2400" b="1" dirty="0">
                <a:solidFill>
                  <a:srgbClr val="0070C0"/>
                </a:solidFill>
                <a:latin typeface="Leelawadee" panose="020B0502040204020203" pitchFamily="34" charset="-34"/>
                <a:cs typeface="Leelawadee" panose="020B0502040204020203" pitchFamily="34" charset="-34"/>
              </a:rPr>
              <a:t>moving parts, collection, processing, </a:t>
            </a:r>
            <a:r>
              <a:rPr lang="en-US" sz="2400" b="1" dirty="0" smtClean="0">
                <a:solidFill>
                  <a:srgbClr val="0070C0"/>
                </a:solidFill>
                <a:latin typeface="Leelawadee" panose="020B0502040204020203" pitchFamily="34" charset="-34"/>
                <a:cs typeface="Leelawadee" panose="020B0502040204020203" pitchFamily="34" charset="-34"/>
              </a:rPr>
              <a:t>how to position/market, etc</a:t>
            </a:r>
            <a:endParaRPr lang="en-US" sz="2400" b="1" dirty="0">
              <a:solidFill>
                <a:srgbClr val="0070C0"/>
              </a:solidFill>
              <a:latin typeface="Leelawadee" panose="020B0502040204020203" pitchFamily="34" charset="-34"/>
              <a:cs typeface="Leelawadee" panose="020B0502040204020203" pitchFamily="34" charset="-34"/>
            </a:endParaRPr>
          </a:p>
          <a:p>
            <a:pPr marL="800100" lvl="1" indent="-342900">
              <a:buFont typeface="Arial" panose="020B0604020202020204" pitchFamily="34" charset="0"/>
              <a:buChar char="•"/>
            </a:pPr>
            <a:r>
              <a:rPr lang="en-US" sz="2000" dirty="0" smtClean="0">
                <a:latin typeface="Leelawadee" panose="020B0502040204020203" pitchFamily="34" charset="-34"/>
                <a:cs typeface="Leelawadee" panose="020B0502040204020203" pitchFamily="34" charset="-34"/>
              </a:rPr>
              <a:t>Understanding data </a:t>
            </a:r>
            <a:r>
              <a:rPr lang="en-US" sz="2000" dirty="0">
                <a:latin typeface="Leelawadee" panose="020B0502040204020203" pitchFamily="34" charset="-34"/>
                <a:cs typeface="Leelawadee" panose="020B0502040204020203" pitchFamily="34" charset="-34"/>
              </a:rPr>
              <a:t>reduction </a:t>
            </a:r>
            <a:r>
              <a:rPr lang="en-US" sz="2000" dirty="0" smtClean="0">
                <a:latin typeface="Leelawadee" panose="020B0502040204020203" pitchFamily="34" charset="-34"/>
                <a:cs typeface="Leelawadee" panose="020B0502040204020203" pitchFamily="34" charset="-34"/>
              </a:rPr>
              <a:t>and </a:t>
            </a:r>
            <a:r>
              <a:rPr lang="en-US" sz="2000" dirty="0">
                <a:latin typeface="Leelawadee" panose="020B0502040204020203" pitchFamily="34" charset="-34"/>
                <a:cs typeface="Leelawadee" panose="020B0502040204020203" pitchFamily="34" charset="-34"/>
              </a:rPr>
              <a:t>cost reduction techniques</a:t>
            </a:r>
          </a:p>
          <a:p>
            <a:pPr marL="800100" lvl="1" indent="-342900">
              <a:buFont typeface="Arial" panose="020B0604020202020204" pitchFamily="34" charset="0"/>
              <a:buChar char="•"/>
            </a:pPr>
            <a:r>
              <a:rPr lang="en-US" sz="2000" dirty="0">
                <a:latin typeface="Leelawadee" panose="020B0502040204020203" pitchFamily="34" charset="-34"/>
                <a:cs typeface="Leelawadee" panose="020B0502040204020203" pitchFamily="34" charset="-34"/>
              </a:rPr>
              <a:t>Hard to estimate up-front costs to give clients a comfort </a:t>
            </a:r>
            <a:r>
              <a:rPr lang="en-US" sz="2000" dirty="0" smtClean="0">
                <a:latin typeface="Leelawadee" panose="020B0502040204020203" pitchFamily="34" charset="-34"/>
                <a:cs typeface="Leelawadee" panose="020B0502040204020203" pitchFamily="34" charset="-34"/>
              </a:rPr>
              <a:t>level</a:t>
            </a:r>
          </a:p>
          <a:p>
            <a:pPr marL="800100" lvl="1" indent="-342900">
              <a:buFont typeface="Arial" panose="020B0604020202020204" pitchFamily="34" charset="0"/>
              <a:buChar char="•"/>
            </a:pPr>
            <a:r>
              <a:rPr lang="en-US" sz="2000" dirty="0" smtClean="0">
                <a:latin typeface="Leelawadee" panose="020B0502040204020203" pitchFamily="34" charset="-34"/>
                <a:cs typeface="Leelawadee" panose="020B0502040204020203" pitchFamily="34" charset="-34"/>
              </a:rPr>
              <a:t>Firms are marketing eDiscovery practice strengths</a:t>
            </a:r>
            <a:endParaRPr lang="en-US" sz="2000" dirty="0" smtClean="0">
              <a:latin typeface="Leelawadee" panose="020B0502040204020203" pitchFamily="34" charset="-34"/>
              <a:cs typeface="Leelawadee" panose="020B0502040204020203" pitchFamily="34" charset="-34"/>
            </a:endParaRPr>
          </a:p>
          <a:p>
            <a:pPr marL="1257300" lvl="2" indent="-342900">
              <a:buFont typeface="Courier New" panose="02070309020205020404" pitchFamily="49" charset="0"/>
              <a:buChar char="o"/>
            </a:pPr>
            <a:r>
              <a:rPr lang="en-US" sz="2000" dirty="0" smtClean="0">
                <a:latin typeface="Leelawadee" panose="020B0502040204020203" pitchFamily="34" charset="-34"/>
                <a:cs typeface="Leelawadee" panose="020B0502040204020203" pitchFamily="34" charset="-34"/>
              </a:rPr>
              <a:t>Winston Strawn earning </a:t>
            </a:r>
            <a:r>
              <a:rPr lang="en-US" sz="2000" dirty="0">
                <a:latin typeface="Leelawadee" panose="020B0502040204020203" pitchFamily="34" charset="-34"/>
                <a:cs typeface="Leelawadee" panose="020B0502040204020203" pitchFamily="34" charset="-34"/>
              </a:rPr>
              <a:t>$20mm in </a:t>
            </a:r>
            <a:r>
              <a:rPr lang="en-US" sz="2000" dirty="0" smtClean="0">
                <a:latin typeface="Leelawadee" panose="020B0502040204020203" pitchFamily="34" charset="-34"/>
                <a:cs typeface="Leelawadee" panose="020B0502040204020203" pitchFamily="34" charset="-34"/>
              </a:rPr>
              <a:t>ediscovery</a:t>
            </a:r>
            <a:endParaRPr lang="en-US" sz="2000" dirty="0">
              <a:latin typeface="Leelawadee" panose="020B0502040204020203" pitchFamily="34" charset="-34"/>
              <a:cs typeface="Leelawadee" panose="020B0502040204020203" pitchFamily="34" charset="-34"/>
            </a:endParaRPr>
          </a:p>
          <a:p>
            <a:pPr marL="1714500" lvl="3" indent="-342900">
              <a:buFont typeface="Courier New" panose="02070309020205020404" pitchFamily="49" charset="0"/>
              <a:buChar char="o"/>
            </a:pPr>
            <a:r>
              <a:rPr lang="en-US" sz="1100" u="sng" dirty="0" smtClean="0">
                <a:latin typeface="Leelawadee" panose="020B0502040204020203" pitchFamily="34" charset="-34"/>
                <a:cs typeface="Leelawadee" panose="020B0502040204020203" pitchFamily="34" charset="-34"/>
                <a:hlinkClick r:id="rId4"/>
              </a:rPr>
              <a:t>http</a:t>
            </a:r>
            <a:r>
              <a:rPr lang="en-US" sz="1100" u="sng" dirty="0">
                <a:latin typeface="Leelawadee" panose="020B0502040204020203" pitchFamily="34" charset="-34"/>
                <a:cs typeface="Leelawadee" panose="020B0502040204020203" pitchFamily="34" charset="-34"/>
                <a:hlinkClick r:id="rId4"/>
              </a:rPr>
              <a:t>://www.abajournal.com/news/article/winston_strawn_finds_e-discovery_a_lucrative_market_niche_400_lawyers_vied_/</a:t>
            </a:r>
            <a:r>
              <a:rPr lang="en-US" sz="1100" dirty="0">
                <a:latin typeface="Leelawadee" panose="020B0502040204020203" pitchFamily="34" charset="-34"/>
                <a:cs typeface="Leelawadee" panose="020B0502040204020203" pitchFamily="34" charset="-34"/>
              </a:rPr>
              <a:t> </a:t>
            </a:r>
            <a:endParaRPr lang="en-US" sz="1100" dirty="0">
              <a:latin typeface="Leelawadee" panose="020B0502040204020203" pitchFamily="34" charset="-34"/>
              <a:cs typeface="Leelawadee" panose="020B0502040204020203" pitchFamily="34" charset="-34"/>
            </a:endParaRPr>
          </a:p>
          <a:p>
            <a:pPr lvl="3"/>
            <a:endParaRPr lang="en-US" sz="2000" dirty="0">
              <a:latin typeface="Leelawadee" panose="020B0502040204020203" pitchFamily="34" charset="-34"/>
              <a:cs typeface="Leelawadee" panose="020B0502040204020203" pitchFamily="34" charset="-34"/>
            </a:endParaRPr>
          </a:p>
          <a:p>
            <a:pPr lvl="0"/>
            <a:r>
              <a:rPr lang="en-US" sz="2400" b="1" dirty="0" smtClean="0">
                <a:solidFill>
                  <a:srgbClr val="0070C0"/>
                </a:solidFill>
                <a:latin typeface="Leelawadee" panose="020B0502040204020203" pitchFamily="34" charset="-34"/>
                <a:cs typeface="Leelawadee" panose="020B0502040204020203" pitchFamily="34" charset="-34"/>
              </a:rPr>
              <a:t>Knowledge – ever changing laws </a:t>
            </a:r>
            <a:r>
              <a:rPr lang="en-US" sz="2400" b="1" dirty="0">
                <a:solidFill>
                  <a:srgbClr val="0070C0"/>
                </a:solidFill>
                <a:latin typeface="Leelawadee" panose="020B0502040204020203" pitchFamily="34" charset="-34"/>
                <a:cs typeface="Leelawadee" panose="020B0502040204020203" pitchFamily="34" charset="-34"/>
              </a:rPr>
              <a:t>and methods for dealing </a:t>
            </a:r>
            <a:r>
              <a:rPr lang="en-US" sz="2400" b="1" dirty="0" smtClean="0">
                <a:solidFill>
                  <a:srgbClr val="0070C0"/>
                </a:solidFill>
                <a:latin typeface="Leelawadee" panose="020B0502040204020203" pitchFamily="34" charset="-34"/>
                <a:cs typeface="Leelawadee" panose="020B0502040204020203" pitchFamily="34" charset="-34"/>
              </a:rPr>
              <a:t>with eDiscovery and the high volume </a:t>
            </a:r>
            <a:r>
              <a:rPr lang="en-US" sz="2400" b="1" dirty="0">
                <a:solidFill>
                  <a:srgbClr val="0070C0"/>
                </a:solidFill>
                <a:latin typeface="Leelawadee" panose="020B0502040204020203" pitchFamily="34" charset="-34"/>
                <a:cs typeface="Leelawadee" panose="020B0502040204020203" pitchFamily="34" charset="-34"/>
              </a:rPr>
              <a:t>of data</a:t>
            </a:r>
          </a:p>
          <a:p>
            <a:pPr marL="800100" lvl="1" indent="-342900">
              <a:buFont typeface="Arial" panose="020B0604020202020204" pitchFamily="34" charset="0"/>
              <a:buChar char="•"/>
            </a:pPr>
            <a:r>
              <a:rPr lang="en-US" sz="2000" dirty="0">
                <a:latin typeface="Leelawadee" panose="020B0502040204020203" pitchFamily="34" charset="-34"/>
                <a:cs typeface="Leelawadee" panose="020B0502040204020203" pitchFamily="34" charset="-34"/>
              </a:rPr>
              <a:t>Corporate clients are becoming more educated and expect lawyers to know the latest</a:t>
            </a:r>
          </a:p>
          <a:p>
            <a:pPr marL="800100" lvl="1" indent="-342900">
              <a:buFont typeface="Arial" panose="020B0604020202020204" pitchFamily="34" charset="0"/>
              <a:buChar char="•"/>
            </a:pPr>
            <a:r>
              <a:rPr lang="en-US" sz="2000" dirty="0">
                <a:latin typeface="Leelawadee" panose="020B0502040204020203" pitchFamily="34" charset="-34"/>
                <a:cs typeface="Leelawadee" panose="020B0502040204020203" pitchFamily="34" charset="-34"/>
              </a:rPr>
              <a:t>Ever changing technologies </a:t>
            </a:r>
            <a:endParaRPr lang="en-US" sz="2000" dirty="0" smtClean="0">
              <a:latin typeface="Leelawadee" panose="020B0502040204020203" pitchFamily="34" charset="-34"/>
              <a:cs typeface="Leelawadee" panose="020B0502040204020203" pitchFamily="34" charset="-34"/>
            </a:endParaRPr>
          </a:p>
          <a:p>
            <a:pPr marL="1257300" lvl="2" indent="-342900">
              <a:buFont typeface="Courier New" panose="02070309020205020404" pitchFamily="49" charset="0"/>
              <a:buChar char="o"/>
            </a:pPr>
            <a:r>
              <a:rPr lang="en-US" sz="2000" dirty="0" smtClean="0">
                <a:latin typeface="Leelawadee" panose="020B0502040204020203" pitchFamily="34" charset="-34"/>
                <a:cs typeface="Leelawadee" panose="020B0502040204020203" pitchFamily="34" charset="-34"/>
              </a:rPr>
              <a:t>Some </a:t>
            </a:r>
            <a:r>
              <a:rPr lang="en-US" sz="2000" dirty="0">
                <a:latin typeface="Leelawadee" panose="020B0502040204020203" pitchFamily="34" charset="-34"/>
                <a:cs typeface="Leelawadee" panose="020B0502040204020203" pitchFamily="34" charset="-34"/>
              </a:rPr>
              <a:t>lawyers have internal teams and access to better technology</a:t>
            </a:r>
          </a:p>
          <a:p>
            <a:endParaRPr lang="en-US" sz="2400" dirty="0">
              <a:latin typeface="Leelawadee" panose="020B0502040204020203" pitchFamily="34" charset="-34"/>
              <a:cs typeface="Leelawadee" panose="020B0502040204020203" pitchFamily="34" charset="-34"/>
            </a:endParaRPr>
          </a:p>
        </p:txBody>
      </p:sp>
      <p:sp>
        <p:nvSpPr>
          <p:cNvPr id="17" name="Rectangle 16"/>
          <p:cNvSpPr/>
          <p:nvPr/>
        </p:nvSpPr>
        <p:spPr>
          <a:xfrm>
            <a:off x="0" y="228600"/>
            <a:ext cx="9144000" cy="998041"/>
          </a:xfrm>
          <a:prstGeom prst="rect">
            <a:avLst/>
          </a:prstGeom>
          <a:gradFill flip="none" rotWithShape="1">
            <a:gsLst>
              <a:gs pos="0">
                <a:schemeClr val="bg1"/>
              </a:gs>
              <a:gs pos="31000">
                <a:srgbClr val="00B0F0"/>
              </a:gs>
              <a:gs pos="57000">
                <a:srgbClr val="0087E6"/>
              </a:gs>
              <a:gs pos="100000">
                <a:srgbClr val="005CBF"/>
              </a:gs>
            </a:gsLst>
            <a:lin ang="540000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9" name="Rectangle 18"/>
          <p:cNvSpPr/>
          <p:nvPr/>
        </p:nvSpPr>
        <p:spPr>
          <a:xfrm>
            <a:off x="76200" y="304800"/>
            <a:ext cx="4495800" cy="553998"/>
          </a:xfrm>
          <a:prstGeom prst="rect">
            <a:avLst/>
          </a:prstGeom>
        </p:spPr>
        <p:txBody>
          <a:bodyPr wrap="square">
            <a:spAutoFit/>
          </a:bodyPr>
          <a:lstStyle/>
          <a:p>
            <a:r>
              <a:rPr lang="en-US" sz="30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Impacts of Challenges: </a:t>
            </a:r>
            <a:endParaRPr lang="en-US" sz="3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0" name="Rectangle 19"/>
          <p:cNvSpPr/>
          <p:nvPr/>
        </p:nvSpPr>
        <p:spPr>
          <a:xfrm>
            <a:off x="385856" y="757535"/>
            <a:ext cx="8910544" cy="461665"/>
          </a:xfrm>
          <a:prstGeom prst="rect">
            <a:avLst/>
          </a:prstGeom>
          <a:noFill/>
        </p:spPr>
        <p:txBody>
          <a:bodyPr wrap="square" lIns="91440" tIns="45720" rIns="91440" bIns="45720">
            <a:spAutoFit/>
          </a:bodyPr>
          <a:lstStyle/>
          <a:p>
            <a:r>
              <a:rPr lang="en-US" sz="2400" b="1" cap="none" spc="0" dirty="0" smtClean="0">
                <a:ln w="1905"/>
                <a:solidFill>
                  <a:schemeClr val="bg1"/>
                </a:solidFill>
                <a:effectLst>
                  <a:innerShdw blurRad="69850" dist="43180" dir="5400000">
                    <a:srgbClr val="000000">
                      <a:alpha val="65000"/>
                    </a:srgbClr>
                  </a:innerShdw>
                </a:effectLst>
              </a:rPr>
              <a:t>Becoming </a:t>
            </a:r>
            <a:r>
              <a:rPr lang="en-US" sz="2400" b="1" dirty="0">
                <a:ln w="1905"/>
                <a:solidFill>
                  <a:schemeClr val="bg1"/>
                </a:solidFill>
                <a:effectLst>
                  <a:innerShdw blurRad="69850" dist="43180" dir="5400000">
                    <a:srgbClr val="000000">
                      <a:alpha val="65000"/>
                    </a:srgbClr>
                  </a:innerShdw>
                </a:effectLst>
              </a:rPr>
              <a:t>M</a:t>
            </a:r>
            <a:r>
              <a:rPr lang="en-US" sz="2400" b="1" cap="none" spc="0" dirty="0" smtClean="0">
                <a:ln w="1905"/>
                <a:solidFill>
                  <a:schemeClr val="bg1"/>
                </a:solidFill>
                <a:effectLst>
                  <a:innerShdw blurRad="69850" dist="43180" dir="5400000">
                    <a:srgbClr val="000000">
                      <a:alpha val="65000"/>
                    </a:srgbClr>
                  </a:innerShdw>
                </a:effectLst>
              </a:rPr>
              <a:t>ore </a:t>
            </a:r>
            <a:r>
              <a:rPr lang="en-US" sz="2400" b="1" dirty="0">
                <a:ln w="1905"/>
                <a:solidFill>
                  <a:schemeClr val="bg1"/>
                </a:solidFill>
                <a:effectLst>
                  <a:innerShdw blurRad="69850" dist="43180" dir="5400000">
                    <a:srgbClr val="000000">
                      <a:alpha val="65000"/>
                    </a:srgbClr>
                  </a:innerShdw>
                </a:effectLst>
              </a:rPr>
              <a:t>C</a:t>
            </a:r>
            <a:r>
              <a:rPr lang="en-US" sz="2400" b="1" cap="none" spc="0" dirty="0" smtClean="0">
                <a:ln w="1905"/>
                <a:solidFill>
                  <a:schemeClr val="bg1"/>
                </a:solidFill>
                <a:effectLst>
                  <a:innerShdw blurRad="69850" dist="43180" dir="5400000">
                    <a:srgbClr val="000000">
                      <a:alpha val="65000"/>
                    </a:srgbClr>
                  </a:innerShdw>
                </a:effectLst>
              </a:rPr>
              <a:t>hallenging </a:t>
            </a:r>
            <a:r>
              <a:rPr lang="en-US" sz="2400" b="1" cap="none" spc="0" dirty="0" smtClean="0">
                <a:ln w="1905"/>
                <a:solidFill>
                  <a:schemeClr val="bg1"/>
                </a:solidFill>
                <a:effectLst>
                  <a:innerShdw blurRad="69850" dist="43180" dir="5400000">
                    <a:srgbClr val="000000">
                      <a:alpha val="65000"/>
                    </a:srgbClr>
                  </a:innerShdw>
                </a:effectLst>
              </a:rPr>
              <a:t>to </a:t>
            </a:r>
            <a:r>
              <a:rPr lang="en-US" sz="2400" b="1" cap="none" spc="0" dirty="0" smtClean="0">
                <a:ln w="1905"/>
                <a:solidFill>
                  <a:schemeClr val="bg1"/>
                </a:solidFill>
                <a:effectLst>
                  <a:innerShdw blurRad="69850" dist="43180" dir="5400000">
                    <a:srgbClr val="000000">
                      <a:alpha val="65000"/>
                    </a:srgbClr>
                  </a:innerShdw>
                </a:effectLst>
              </a:rPr>
              <a:t>Compete </a:t>
            </a:r>
            <a:r>
              <a:rPr lang="en-US" sz="2400" b="1" cap="none" spc="0" dirty="0" smtClean="0">
                <a:ln w="1905"/>
                <a:solidFill>
                  <a:schemeClr val="bg1"/>
                </a:solidFill>
                <a:effectLst>
                  <a:innerShdw blurRad="69850" dist="43180" dir="5400000">
                    <a:srgbClr val="000000">
                      <a:alpha val="65000"/>
                    </a:srgbClr>
                  </a:innerShdw>
                </a:effectLst>
              </a:rPr>
              <a:t>with other </a:t>
            </a:r>
            <a:r>
              <a:rPr lang="en-US" sz="2400" b="1" cap="none" spc="0" dirty="0" smtClean="0">
                <a:ln w="1905"/>
                <a:solidFill>
                  <a:schemeClr val="bg1"/>
                </a:solidFill>
                <a:effectLst>
                  <a:innerShdw blurRad="69850" dist="43180" dir="5400000">
                    <a:srgbClr val="000000">
                      <a:alpha val="65000"/>
                    </a:srgbClr>
                  </a:innerShdw>
                </a:effectLst>
              </a:rPr>
              <a:t>Lawyers</a:t>
            </a:r>
            <a:endParaRPr lang="en-US" sz="2400" b="1" cap="none" spc="0" dirty="0">
              <a:ln w="1905"/>
              <a:solidFill>
                <a:schemeClr val="bg1"/>
              </a:soli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16615673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fade">
                                      <p:cBhvr>
                                        <p:cTn id="7" dur="1000"/>
                                        <p:tgtEl>
                                          <p:spTgt spid="16">
                                            <p:txEl>
                                              <p:pRg st="0" end="0"/>
                                            </p:txEl>
                                          </p:spTgt>
                                        </p:tgtEl>
                                      </p:cBhvr>
                                    </p:animEffect>
                                    <p:anim calcmode="lin" valueType="num">
                                      <p:cBhvr>
                                        <p:cTn id="8" dur="100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6">
                                            <p:txEl>
                                              <p:pRg st="1" end="1"/>
                                            </p:txEl>
                                          </p:spTgt>
                                        </p:tgtEl>
                                        <p:attrNameLst>
                                          <p:attrName>style.visibility</p:attrName>
                                        </p:attrNameLst>
                                      </p:cBhvr>
                                      <p:to>
                                        <p:strVal val="visible"/>
                                      </p:to>
                                    </p:set>
                                    <p:animEffect transition="in" filter="fade">
                                      <p:cBhvr>
                                        <p:cTn id="12" dur="1000"/>
                                        <p:tgtEl>
                                          <p:spTgt spid="16">
                                            <p:txEl>
                                              <p:pRg st="1" end="1"/>
                                            </p:txEl>
                                          </p:spTgt>
                                        </p:tgtEl>
                                      </p:cBhvr>
                                    </p:animEffect>
                                    <p:anim calcmode="lin" valueType="num">
                                      <p:cBhvr>
                                        <p:cTn id="13" dur="1000" fill="hold"/>
                                        <p:tgtEl>
                                          <p:spTgt spid="16">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6">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6">
                                            <p:txEl>
                                              <p:pRg st="2" end="2"/>
                                            </p:txEl>
                                          </p:spTgt>
                                        </p:tgtEl>
                                        <p:attrNameLst>
                                          <p:attrName>style.visibility</p:attrName>
                                        </p:attrNameLst>
                                      </p:cBhvr>
                                      <p:to>
                                        <p:strVal val="visible"/>
                                      </p:to>
                                    </p:set>
                                    <p:animEffect transition="in" filter="fade">
                                      <p:cBhvr>
                                        <p:cTn id="17" dur="1000"/>
                                        <p:tgtEl>
                                          <p:spTgt spid="16">
                                            <p:txEl>
                                              <p:pRg st="2" end="2"/>
                                            </p:txEl>
                                          </p:spTgt>
                                        </p:tgtEl>
                                      </p:cBhvr>
                                    </p:animEffect>
                                    <p:anim calcmode="lin" valueType="num">
                                      <p:cBhvr>
                                        <p:cTn id="18" dur="1000" fill="hold"/>
                                        <p:tgtEl>
                                          <p:spTgt spid="16">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6">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6">
                                            <p:txEl>
                                              <p:pRg st="3" end="3"/>
                                            </p:txEl>
                                          </p:spTgt>
                                        </p:tgtEl>
                                        <p:attrNameLst>
                                          <p:attrName>style.visibility</p:attrName>
                                        </p:attrNameLst>
                                      </p:cBhvr>
                                      <p:to>
                                        <p:strVal val="visible"/>
                                      </p:to>
                                    </p:set>
                                    <p:animEffect transition="in" filter="fade">
                                      <p:cBhvr>
                                        <p:cTn id="22" dur="1000"/>
                                        <p:tgtEl>
                                          <p:spTgt spid="16">
                                            <p:txEl>
                                              <p:pRg st="3" end="3"/>
                                            </p:txEl>
                                          </p:spTgt>
                                        </p:tgtEl>
                                      </p:cBhvr>
                                    </p:animEffect>
                                    <p:anim calcmode="lin" valueType="num">
                                      <p:cBhvr>
                                        <p:cTn id="23" dur="1000" fill="hold"/>
                                        <p:tgtEl>
                                          <p:spTgt spid="16">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6">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6">
                                            <p:txEl>
                                              <p:pRg st="4" end="4"/>
                                            </p:txEl>
                                          </p:spTgt>
                                        </p:tgtEl>
                                        <p:attrNameLst>
                                          <p:attrName>style.visibility</p:attrName>
                                        </p:attrNameLst>
                                      </p:cBhvr>
                                      <p:to>
                                        <p:strVal val="visible"/>
                                      </p:to>
                                    </p:set>
                                    <p:animEffect transition="in" filter="fade">
                                      <p:cBhvr>
                                        <p:cTn id="27" dur="1000"/>
                                        <p:tgtEl>
                                          <p:spTgt spid="16">
                                            <p:txEl>
                                              <p:pRg st="4" end="4"/>
                                            </p:txEl>
                                          </p:spTgt>
                                        </p:tgtEl>
                                      </p:cBhvr>
                                    </p:animEffect>
                                    <p:anim calcmode="lin" valueType="num">
                                      <p:cBhvr>
                                        <p:cTn id="28" dur="1000" fill="hold"/>
                                        <p:tgtEl>
                                          <p:spTgt spid="16">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6">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6">
                                            <p:txEl>
                                              <p:pRg st="5" end="5"/>
                                            </p:txEl>
                                          </p:spTgt>
                                        </p:tgtEl>
                                        <p:attrNameLst>
                                          <p:attrName>style.visibility</p:attrName>
                                        </p:attrNameLst>
                                      </p:cBhvr>
                                      <p:to>
                                        <p:strVal val="visible"/>
                                      </p:to>
                                    </p:set>
                                    <p:animEffect transition="in" filter="fade">
                                      <p:cBhvr>
                                        <p:cTn id="32" dur="1000"/>
                                        <p:tgtEl>
                                          <p:spTgt spid="16">
                                            <p:txEl>
                                              <p:pRg st="5" end="5"/>
                                            </p:txEl>
                                          </p:spTgt>
                                        </p:tgtEl>
                                      </p:cBhvr>
                                    </p:animEffect>
                                    <p:anim calcmode="lin" valueType="num">
                                      <p:cBhvr>
                                        <p:cTn id="33" dur="1000" fill="hold"/>
                                        <p:tgtEl>
                                          <p:spTgt spid="16">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1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16">
                                            <p:txEl>
                                              <p:pRg st="7" end="7"/>
                                            </p:txEl>
                                          </p:spTgt>
                                        </p:tgtEl>
                                        <p:attrNameLst>
                                          <p:attrName>style.visibility</p:attrName>
                                        </p:attrNameLst>
                                      </p:cBhvr>
                                      <p:to>
                                        <p:strVal val="visible"/>
                                      </p:to>
                                    </p:set>
                                    <p:animEffect transition="in" filter="fade">
                                      <p:cBhvr>
                                        <p:cTn id="39" dur="1000"/>
                                        <p:tgtEl>
                                          <p:spTgt spid="16">
                                            <p:txEl>
                                              <p:pRg st="7" end="7"/>
                                            </p:txEl>
                                          </p:spTgt>
                                        </p:tgtEl>
                                      </p:cBhvr>
                                    </p:animEffect>
                                    <p:anim calcmode="lin" valueType="num">
                                      <p:cBhvr>
                                        <p:cTn id="40" dur="1000" fill="hold"/>
                                        <p:tgtEl>
                                          <p:spTgt spid="16">
                                            <p:txEl>
                                              <p:pRg st="7" end="7"/>
                                            </p:txEl>
                                          </p:spTgt>
                                        </p:tgtEl>
                                        <p:attrNameLst>
                                          <p:attrName>ppt_x</p:attrName>
                                        </p:attrNameLst>
                                      </p:cBhvr>
                                      <p:tavLst>
                                        <p:tav tm="0">
                                          <p:val>
                                            <p:strVal val="#ppt_x"/>
                                          </p:val>
                                        </p:tav>
                                        <p:tav tm="100000">
                                          <p:val>
                                            <p:strVal val="#ppt_x"/>
                                          </p:val>
                                        </p:tav>
                                      </p:tavLst>
                                    </p:anim>
                                    <p:anim calcmode="lin" valueType="num">
                                      <p:cBhvr>
                                        <p:cTn id="41" dur="1000" fill="hold"/>
                                        <p:tgtEl>
                                          <p:spTgt spid="16">
                                            <p:txEl>
                                              <p:pRg st="7" end="7"/>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6">
                                            <p:txEl>
                                              <p:pRg st="8" end="8"/>
                                            </p:txEl>
                                          </p:spTgt>
                                        </p:tgtEl>
                                        <p:attrNameLst>
                                          <p:attrName>style.visibility</p:attrName>
                                        </p:attrNameLst>
                                      </p:cBhvr>
                                      <p:to>
                                        <p:strVal val="visible"/>
                                      </p:to>
                                    </p:set>
                                    <p:animEffect transition="in" filter="fade">
                                      <p:cBhvr>
                                        <p:cTn id="44" dur="1000"/>
                                        <p:tgtEl>
                                          <p:spTgt spid="16">
                                            <p:txEl>
                                              <p:pRg st="8" end="8"/>
                                            </p:txEl>
                                          </p:spTgt>
                                        </p:tgtEl>
                                      </p:cBhvr>
                                    </p:animEffect>
                                    <p:anim calcmode="lin" valueType="num">
                                      <p:cBhvr>
                                        <p:cTn id="45" dur="1000" fill="hold"/>
                                        <p:tgtEl>
                                          <p:spTgt spid="16">
                                            <p:txEl>
                                              <p:pRg st="8" end="8"/>
                                            </p:txEl>
                                          </p:spTgt>
                                        </p:tgtEl>
                                        <p:attrNameLst>
                                          <p:attrName>ppt_x</p:attrName>
                                        </p:attrNameLst>
                                      </p:cBhvr>
                                      <p:tavLst>
                                        <p:tav tm="0">
                                          <p:val>
                                            <p:strVal val="#ppt_x"/>
                                          </p:val>
                                        </p:tav>
                                        <p:tav tm="100000">
                                          <p:val>
                                            <p:strVal val="#ppt_x"/>
                                          </p:val>
                                        </p:tav>
                                      </p:tavLst>
                                    </p:anim>
                                    <p:anim calcmode="lin" valueType="num">
                                      <p:cBhvr>
                                        <p:cTn id="46" dur="1000" fill="hold"/>
                                        <p:tgtEl>
                                          <p:spTgt spid="16">
                                            <p:txEl>
                                              <p:pRg st="8" end="8"/>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16">
                                            <p:txEl>
                                              <p:pRg st="9" end="9"/>
                                            </p:txEl>
                                          </p:spTgt>
                                        </p:tgtEl>
                                        <p:attrNameLst>
                                          <p:attrName>style.visibility</p:attrName>
                                        </p:attrNameLst>
                                      </p:cBhvr>
                                      <p:to>
                                        <p:strVal val="visible"/>
                                      </p:to>
                                    </p:set>
                                    <p:animEffect transition="in" filter="fade">
                                      <p:cBhvr>
                                        <p:cTn id="49" dur="1000"/>
                                        <p:tgtEl>
                                          <p:spTgt spid="16">
                                            <p:txEl>
                                              <p:pRg st="9" end="9"/>
                                            </p:txEl>
                                          </p:spTgt>
                                        </p:tgtEl>
                                      </p:cBhvr>
                                    </p:animEffect>
                                    <p:anim calcmode="lin" valueType="num">
                                      <p:cBhvr>
                                        <p:cTn id="50" dur="1000" fill="hold"/>
                                        <p:tgtEl>
                                          <p:spTgt spid="16">
                                            <p:txEl>
                                              <p:pRg st="9" end="9"/>
                                            </p:txEl>
                                          </p:spTgt>
                                        </p:tgtEl>
                                        <p:attrNameLst>
                                          <p:attrName>ppt_x</p:attrName>
                                        </p:attrNameLst>
                                      </p:cBhvr>
                                      <p:tavLst>
                                        <p:tav tm="0">
                                          <p:val>
                                            <p:strVal val="#ppt_x"/>
                                          </p:val>
                                        </p:tav>
                                        <p:tav tm="100000">
                                          <p:val>
                                            <p:strVal val="#ppt_x"/>
                                          </p:val>
                                        </p:tav>
                                      </p:tavLst>
                                    </p:anim>
                                    <p:anim calcmode="lin" valueType="num">
                                      <p:cBhvr>
                                        <p:cTn id="51" dur="1000" fill="hold"/>
                                        <p:tgtEl>
                                          <p:spTgt spid="16">
                                            <p:txEl>
                                              <p:pRg st="9" end="9"/>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16">
                                            <p:txEl>
                                              <p:pRg st="10" end="10"/>
                                            </p:txEl>
                                          </p:spTgt>
                                        </p:tgtEl>
                                        <p:attrNameLst>
                                          <p:attrName>style.visibility</p:attrName>
                                        </p:attrNameLst>
                                      </p:cBhvr>
                                      <p:to>
                                        <p:strVal val="visible"/>
                                      </p:to>
                                    </p:set>
                                    <p:animEffect transition="in" filter="fade">
                                      <p:cBhvr>
                                        <p:cTn id="54" dur="1000"/>
                                        <p:tgtEl>
                                          <p:spTgt spid="16">
                                            <p:txEl>
                                              <p:pRg st="10" end="10"/>
                                            </p:txEl>
                                          </p:spTgt>
                                        </p:tgtEl>
                                      </p:cBhvr>
                                    </p:animEffect>
                                    <p:anim calcmode="lin" valueType="num">
                                      <p:cBhvr>
                                        <p:cTn id="55" dur="1000" fill="hold"/>
                                        <p:tgtEl>
                                          <p:spTgt spid="16">
                                            <p:txEl>
                                              <p:pRg st="10" end="10"/>
                                            </p:txEl>
                                          </p:spTgt>
                                        </p:tgtEl>
                                        <p:attrNameLst>
                                          <p:attrName>ppt_x</p:attrName>
                                        </p:attrNameLst>
                                      </p:cBhvr>
                                      <p:tavLst>
                                        <p:tav tm="0">
                                          <p:val>
                                            <p:strVal val="#ppt_x"/>
                                          </p:val>
                                        </p:tav>
                                        <p:tav tm="100000">
                                          <p:val>
                                            <p:strVal val="#ppt_x"/>
                                          </p:val>
                                        </p:tav>
                                      </p:tavLst>
                                    </p:anim>
                                    <p:anim calcmode="lin" valueType="num">
                                      <p:cBhvr>
                                        <p:cTn id="56" dur="1000" fill="hold"/>
                                        <p:tgtEl>
                                          <p:spTgt spid="16">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flipH="1">
            <a:off x="-91440" y="0"/>
            <a:ext cx="9235440" cy="6858000"/>
          </a:xfrm>
          <a:prstGeom prst="rect">
            <a:avLst/>
          </a:prstGeom>
          <a:blipFill dpi="0" rotWithShape="1">
            <a:blip r:embed="rId3">
              <a:alphaModFix amt="21000"/>
            </a:blip>
            <a:srcRect/>
            <a:stretch>
              <a:fillRect l="-29984" t="-90634" r="-83446" b="-3134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6200" y="228600"/>
            <a:ext cx="9296400" cy="998041"/>
          </a:xfrm>
          <a:prstGeom prst="rect">
            <a:avLst/>
          </a:prstGeom>
          <a:gradFill flip="none" rotWithShape="1">
            <a:gsLst>
              <a:gs pos="0">
                <a:schemeClr val="bg1"/>
              </a:gs>
              <a:gs pos="41000">
                <a:srgbClr val="00B0F0"/>
              </a:gs>
              <a:gs pos="73000">
                <a:srgbClr val="0087E6"/>
              </a:gs>
              <a:gs pos="100000">
                <a:srgbClr val="005CBF"/>
              </a:gs>
            </a:gsLst>
            <a:lin ang="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2"/>
          <p:cNvSpPr>
            <a:spLocks noGrp="1"/>
          </p:cNvSpPr>
          <p:nvPr>
            <p:ph idx="1"/>
          </p:nvPr>
        </p:nvSpPr>
        <p:spPr>
          <a:xfrm>
            <a:off x="453326" y="1371600"/>
            <a:ext cx="8229600" cy="5334000"/>
          </a:xfrm>
        </p:spPr>
        <p:txBody>
          <a:bodyPr>
            <a:normAutofit/>
          </a:bodyPr>
          <a:lstStyle/>
          <a:p>
            <a:pPr marL="0" indent="0">
              <a:spcBef>
                <a:spcPct val="0"/>
              </a:spcBef>
              <a:buNone/>
              <a:defRPr/>
            </a:pPr>
            <a:r>
              <a:rPr lang="en-US" altLang="en-US" sz="2800" b="1" dirty="0" smtClean="0">
                <a:solidFill>
                  <a:srgbClr val="0070C0"/>
                </a:solidFill>
                <a:latin typeface="Leelawadee" panose="020B0502040204020203" pitchFamily="34" charset="-34"/>
                <a:cs typeface="Leelawadee" panose="020B0502040204020203" pitchFamily="34" charset="-34"/>
              </a:rPr>
              <a:t>Reduce the Costs Associated with </a:t>
            </a:r>
            <a:r>
              <a:rPr lang="en-US" altLang="en-US" sz="2800" b="1" dirty="0" smtClean="0">
                <a:solidFill>
                  <a:srgbClr val="0070C0"/>
                </a:solidFill>
                <a:latin typeface="Leelawadee" panose="020B0502040204020203" pitchFamily="34" charset="-34"/>
                <a:cs typeface="Leelawadee" panose="020B0502040204020203" pitchFamily="34" charset="-34"/>
              </a:rPr>
              <a:t>eDiscovery</a:t>
            </a:r>
            <a:endParaRPr lang="en-US" altLang="en-US" sz="2800" b="1" dirty="0">
              <a:solidFill>
                <a:srgbClr val="0070C0"/>
              </a:solidFill>
              <a:latin typeface="Leelawadee" panose="020B0502040204020203" pitchFamily="34" charset="-34"/>
              <a:cs typeface="Leelawadee" panose="020B0502040204020203" pitchFamily="34" charset="-34"/>
            </a:endParaRPr>
          </a:p>
          <a:p>
            <a:pPr lvl="1">
              <a:spcBef>
                <a:spcPct val="0"/>
              </a:spcBef>
              <a:buFont typeface="Arial" charset="0"/>
              <a:buChar char="•"/>
              <a:defRPr/>
            </a:pPr>
            <a:r>
              <a:rPr lang="en-US" altLang="en-US" sz="2400" dirty="0" smtClean="0">
                <a:latin typeface="Leelawadee" panose="020B0502040204020203" pitchFamily="34" charset="-34"/>
                <a:cs typeface="Leelawadee" panose="020B0502040204020203" pitchFamily="34" charset="-34"/>
              </a:rPr>
              <a:t>Reduce </a:t>
            </a:r>
            <a:r>
              <a:rPr lang="en-US" altLang="en-US" sz="2400" dirty="0">
                <a:latin typeface="Leelawadee" panose="020B0502040204020203" pitchFamily="34" charset="-34"/>
                <a:cs typeface="Leelawadee" panose="020B0502040204020203" pitchFamily="34" charset="-34"/>
              </a:rPr>
              <a:t>the Volume of </a:t>
            </a:r>
            <a:r>
              <a:rPr lang="en-US" altLang="en-US" sz="2400" dirty="0" smtClean="0">
                <a:latin typeface="Leelawadee" panose="020B0502040204020203" pitchFamily="34" charset="-34"/>
                <a:cs typeface="Leelawadee" panose="020B0502040204020203" pitchFamily="34" charset="-34"/>
              </a:rPr>
              <a:t>Data</a:t>
            </a:r>
          </a:p>
          <a:p>
            <a:pPr lvl="2">
              <a:spcBef>
                <a:spcPct val="0"/>
              </a:spcBef>
              <a:buFont typeface="Arial" charset="0"/>
              <a:buChar char="•"/>
              <a:defRPr/>
            </a:pPr>
            <a:r>
              <a:rPr lang="en-US" altLang="en-US" sz="2000" dirty="0" smtClean="0">
                <a:latin typeface="Leelawadee" panose="020B0502040204020203" pitchFamily="34" charset="-34"/>
                <a:cs typeface="Leelawadee" panose="020B0502040204020203" pitchFamily="34" charset="-34"/>
              </a:rPr>
              <a:t>Targeted Collections</a:t>
            </a:r>
          </a:p>
          <a:p>
            <a:pPr lvl="2">
              <a:spcBef>
                <a:spcPct val="0"/>
              </a:spcBef>
              <a:buFont typeface="Arial" charset="0"/>
              <a:buChar char="•"/>
              <a:defRPr/>
            </a:pPr>
            <a:r>
              <a:rPr lang="en-US" altLang="en-US" sz="2000" dirty="0" smtClean="0">
                <a:latin typeface="Leelawadee" panose="020B0502040204020203" pitchFamily="34" charset="-34"/>
                <a:cs typeface="Leelawadee" panose="020B0502040204020203" pitchFamily="34" charset="-34"/>
              </a:rPr>
              <a:t>Selective Processing</a:t>
            </a:r>
          </a:p>
          <a:p>
            <a:pPr lvl="2">
              <a:spcBef>
                <a:spcPct val="0"/>
              </a:spcBef>
              <a:buFont typeface="Arial" charset="0"/>
              <a:buChar char="•"/>
              <a:defRPr/>
            </a:pPr>
            <a:r>
              <a:rPr lang="en-US" altLang="en-US" sz="2000" dirty="0" smtClean="0">
                <a:latin typeface="Leelawadee" panose="020B0502040204020203" pitchFamily="34" charset="-34"/>
                <a:cs typeface="Leelawadee" panose="020B0502040204020203" pitchFamily="34" charset="-34"/>
              </a:rPr>
              <a:t>Adjustable Filtering / Culling</a:t>
            </a:r>
            <a:endParaRPr lang="en-US" altLang="en-US" sz="1600" dirty="0" smtClean="0">
              <a:latin typeface="Leelawadee" panose="020B0502040204020203" pitchFamily="34" charset="-34"/>
              <a:cs typeface="Leelawadee" panose="020B0502040204020203" pitchFamily="34" charset="-34"/>
            </a:endParaRPr>
          </a:p>
          <a:p>
            <a:pPr lvl="1">
              <a:spcBef>
                <a:spcPct val="0"/>
              </a:spcBef>
              <a:buFont typeface="Arial" charset="0"/>
              <a:buChar char="•"/>
              <a:defRPr/>
            </a:pPr>
            <a:r>
              <a:rPr lang="en-US" altLang="en-US" sz="2400" dirty="0" smtClean="0">
                <a:latin typeface="Leelawadee" panose="020B0502040204020203" pitchFamily="34" charset="-34"/>
                <a:cs typeface="Leelawadee" panose="020B0502040204020203" pitchFamily="34" charset="-34"/>
              </a:rPr>
              <a:t>Choose </a:t>
            </a:r>
            <a:r>
              <a:rPr lang="en-US" altLang="en-US" sz="2400" dirty="0" smtClean="0">
                <a:latin typeface="Leelawadee" panose="020B0502040204020203" pitchFamily="34" charset="-34"/>
                <a:cs typeface="Leelawadee" panose="020B0502040204020203" pitchFamily="34" charset="-34"/>
              </a:rPr>
              <a:t>All </a:t>
            </a:r>
            <a:r>
              <a:rPr lang="en-US" altLang="en-US" sz="2400" dirty="0">
                <a:latin typeface="Leelawadee" panose="020B0502040204020203" pitchFamily="34" charset="-34"/>
                <a:cs typeface="Leelawadee" panose="020B0502040204020203" pitchFamily="34" charset="-34"/>
              </a:rPr>
              <a:t>Inclusive Pricing </a:t>
            </a:r>
            <a:r>
              <a:rPr lang="en-US" altLang="en-US" sz="2400" dirty="0" smtClean="0">
                <a:latin typeface="Leelawadee" panose="020B0502040204020203" pitchFamily="34" charset="-34"/>
                <a:cs typeface="Leelawadee" panose="020B0502040204020203" pitchFamily="34" charset="-34"/>
              </a:rPr>
              <a:t>Options for </a:t>
            </a:r>
            <a:r>
              <a:rPr lang="en-US" altLang="en-US" sz="2400" dirty="0">
                <a:latin typeface="Leelawadee" panose="020B0502040204020203" pitchFamily="34" charset="-34"/>
                <a:cs typeface="Leelawadee" panose="020B0502040204020203" pitchFamily="34" charset="-34"/>
              </a:rPr>
              <a:t>Processing &amp; Production</a:t>
            </a:r>
          </a:p>
          <a:p>
            <a:pPr lvl="2">
              <a:spcBef>
                <a:spcPct val="0"/>
              </a:spcBef>
              <a:buFont typeface="Arial" charset="0"/>
              <a:buChar char="•"/>
              <a:defRPr/>
            </a:pPr>
            <a:r>
              <a:rPr lang="en-US" altLang="en-US" sz="2000" dirty="0">
                <a:latin typeface="Leelawadee" panose="020B0502040204020203" pitchFamily="34" charset="-34"/>
                <a:cs typeface="Leelawadee" panose="020B0502040204020203" pitchFamily="34" charset="-34"/>
              </a:rPr>
              <a:t>Convert, OCR, Imaging, Loading, Production</a:t>
            </a:r>
          </a:p>
          <a:p>
            <a:pPr marL="0" indent="0">
              <a:spcBef>
                <a:spcPct val="0"/>
              </a:spcBef>
              <a:buNone/>
              <a:defRPr/>
            </a:pPr>
            <a:endParaRPr lang="en-US" altLang="en-US" sz="2000" b="1" dirty="0">
              <a:latin typeface="Leelawadee" panose="020B0502040204020203" pitchFamily="34" charset="-34"/>
              <a:cs typeface="Leelawadee" panose="020B0502040204020203" pitchFamily="34" charset="-34"/>
            </a:endParaRPr>
          </a:p>
          <a:p>
            <a:pPr marL="0" indent="0">
              <a:spcBef>
                <a:spcPct val="0"/>
              </a:spcBef>
              <a:buNone/>
              <a:defRPr/>
            </a:pPr>
            <a:r>
              <a:rPr lang="en-US" altLang="en-US" sz="2800" b="1" dirty="0" smtClean="0">
                <a:solidFill>
                  <a:srgbClr val="0070C0"/>
                </a:solidFill>
                <a:latin typeface="Leelawadee" panose="020B0502040204020203" pitchFamily="34" charset="-34"/>
                <a:cs typeface="Leelawadee" panose="020B0502040204020203" pitchFamily="34" charset="-34"/>
              </a:rPr>
              <a:t>Predict </a:t>
            </a:r>
            <a:r>
              <a:rPr lang="en-US" altLang="en-US" sz="2800" b="1" dirty="0">
                <a:solidFill>
                  <a:srgbClr val="0070C0"/>
                </a:solidFill>
                <a:latin typeface="Leelawadee" panose="020B0502040204020203" pitchFamily="34" charset="-34"/>
                <a:cs typeface="Leelawadee" panose="020B0502040204020203" pitchFamily="34" charset="-34"/>
              </a:rPr>
              <a:t>the </a:t>
            </a:r>
            <a:r>
              <a:rPr lang="en-US" altLang="en-US" sz="2800" b="1" dirty="0" smtClean="0">
                <a:solidFill>
                  <a:srgbClr val="0070C0"/>
                </a:solidFill>
                <a:latin typeface="Leelawadee" panose="020B0502040204020203" pitchFamily="34" charset="-34"/>
                <a:cs typeface="Leelawadee" panose="020B0502040204020203" pitchFamily="34" charset="-34"/>
              </a:rPr>
              <a:t>“Actual” Data </a:t>
            </a:r>
            <a:r>
              <a:rPr lang="en-US" altLang="en-US" sz="2800" b="1" dirty="0" smtClean="0">
                <a:solidFill>
                  <a:srgbClr val="0070C0"/>
                </a:solidFill>
                <a:latin typeface="Leelawadee" panose="020B0502040204020203" pitchFamily="34" charset="-34"/>
                <a:cs typeface="Leelawadee" panose="020B0502040204020203" pitchFamily="34" charset="-34"/>
              </a:rPr>
              <a:t>Processing Costs </a:t>
            </a:r>
            <a:r>
              <a:rPr lang="en-US" altLang="en-US" sz="2800" b="1" dirty="0" smtClean="0">
                <a:solidFill>
                  <a:srgbClr val="0070C0"/>
                </a:solidFill>
                <a:latin typeface="Leelawadee" panose="020B0502040204020203" pitchFamily="34" charset="-34"/>
                <a:cs typeface="Leelawadee" panose="020B0502040204020203" pitchFamily="34" charset="-34"/>
              </a:rPr>
              <a:t>Early</a:t>
            </a:r>
            <a:endParaRPr lang="en-US" altLang="en-US" sz="2800" b="1" dirty="0">
              <a:solidFill>
                <a:srgbClr val="0070C0"/>
              </a:solidFill>
              <a:latin typeface="Leelawadee" panose="020B0502040204020203" pitchFamily="34" charset="-34"/>
              <a:cs typeface="Leelawadee" panose="020B0502040204020203" pitchFamily="34" charset="-34"/>
            </a:endParaRPr>
          </a:p>
          <a:p>
            <a:pPr lvl="1">
              <a:spcBef>
                <a:spcPct val="0"/>
              </a:spcBef>
              <a:buFont typeface="Arial" charset="0"/>
              <a:buChar char="•"/>
              <a:defRPr/>
            </a:pPr>
            <a:r>
              <a:rPr lang="en-US" altLang="en-US" sz="2400" dirty="0" smtClean="0">
                <a:latin typeface="Leelawadee" panose="020B0502040204020203" pitchFamily="34" charset="-34"/>
                <a:cs typeface="Leelawadee" panose="020B0502040204020203" pitchFamily="34" charset="-34"/>
              </a:rPr>
              <a:t>Processing Price </a:t>
            </a:r>
            <a:r>
              <a:rPr lang="en-US" altLang="en-US" sz="2400" dirty="0">
                <a:latin typeface="Leelawadee" panose="020B0502040204020203" pitchFamily="34" charset="-34"/>
                <a:cs typeface="Leelawadee" panose="020B0502040204020203" pitchFamily="34" charset="-34"/>
              </a:rPr>
              <a:t>Based on </a:t>
            </a:r>
            <a:r>
              <a:rPr lang="en-US" altLang="en-US" sz="2400" dirty="0" smtClean="0">
                <a:latin typeface="Leelawadee" panose="020B0502040204020203" pitchFamily="34" charset="-34"/>
                <a:cs typeface="Leelawadee" panose="020B0502040204020203" pitchFamily="34" charset="-34"/>
              </a:rPr>
              <a:t>Original </a:t>
            </a:r>
            <a:r>
              <a:rPr lang="en-US" altLang="en-US" sz="2400" dirty="0">
                <a:latin typeface="Leelawadee" panose="020B0502040204020203" pitchFamily="34" charset="-34"/>
                <a:cs typeface="Leelawadee" panose="020B0502040204020203" pitchFamily="34" charset="-34"/>
              </a:rPr>
              <a:t>Data </a:t>
            </a:r>
            <a:r>
              <a:rPr lang="en-US" altLang="en-US" sz="2400" dirty="0" smtClean="0">
                <a:latin typeface="Leelawadee" panose="020B0502040204020203" pitchFamily="34" charset="-34"/>
                <a:cs typeface="Leelawadee" panose="020B0502040204020203" pitchFamily="34" charset="-34"/>
              </a:rPr>
              <a:t>Size</a:t>
            </a:r>
          </a:p>
          <a:p>
            <a:pPr lvl="2">
              <a:spcBef>
                <a:spcPct val="0"/>
              </a:spcBef>
              <a:buFont typeface="Arial" charset="0"/>
              <a:buChar char="•"/>
              <a:defRPr/>
            </a:pPr>
            <a:r>
              <a:rPr lang="en-US" altLang="en-US" sz="2000" dirty="0" smtClean="0">
                <a:latin typeface="Leelawadee" panose="020B0502040204020203" pitchFamily="34" charset="-34"/>
                <a:cs typeface="Leelawadee" panose="020B0502040204020203" pitchFamily="34" charset="-34"/>
              </a:rPr>
              <a:t>Size on Disc vs. Expanded Size</a:t>
            </a:r>
          </a:p>
          <a:p>
            <a:pPr lvl="1">
              <a:spcBef>
                <a:spcPct val="0"/>
              </a:spcBef>
              <a:buFont typeface="Arial" charset="0"/>
              <a:buChar char="•"/>
              <a:defRPr/>
            </a:pPr>
            <a:r>
              <a:rPr lang="en-US" altLang="en-US" sz="2400" dirty="0">
                <a:latin typeface="Leelawadee" panose="020B0502040204020203" pitchFamily="34" charset="-34"/>
                <a:cs typeface="Leelawadee" panose="020B0502040204020203" pitchFamily="34" charset="-34"/>
              </a:rPr>
              <a:t>Early Data Assessment</a:t>
            </a:r>
          </a:p>
          <a:p>
            <a:pPr lvl="2">
              <a:spcBef>
                <a:spcPct val="0"/>
              </a:spcBef>
              <a:buFont typeface="Arial" charset="0"/>
              <a:buChar char="•"/>
              <a:defRPr/>
            </a:pPr>
            <a:r>
              <a:rPr lang="en-US" altLang="en-US" sz="2000" dirty="0">
                <a:latin typeface="Leelawadee" panose="020B0502040204020203" pitchFamily="34" charset="-34"/>
                <a:cs typeface="Leelawadee" panose="020B0502040204020203" pitchFamily="34" charset="-34"/>
              </a:rPr>
              <a:t>File Types, Keywords, Domains</a:t>
            </a:r>
          </a:p>
          <a:p>
            <a:pPr lvl="1">
              <a:spcBef>
                <a:spcPct val="0"/>
              </a:spcBef>
              <a:buFont typeface="Arial" charset="0"/>
              <a:buChar char="•"/>
              <a:defRPr/>
            </a:pPr>
            <a:r>
              <a:rPr lang="en-US" altLang="en-US" sz="2400" dirty="0" smtClean="0">
                <a:latin typeface="Leelawadee" panose="020B0502040204020203" pitchFamily="34" charset="-34"/>
                <a:cs typeface="Leelawadee" panose="020B0502040204020203" pitchFamily="34" charset="-34"/>
              </a:rPr>
              <a:t>Fixed Cost Hosting </a:t>
            </a:r>
            <a:r>
              <a:rPr lang="en-US" altLang="en-US" sz="2400" dirty="0" smtClean="0">
                <a:latin typeface="Leelawadee" panose="020B0502040204020203" pitchFamily="34" charset="-34"/>
                <a:cs typeface="Leelawadee" panose="020B0502040204020203" pitchFamily="34" charset="-34"/>
              </a:rPr>
              <a:t>Options</a:t>
            </a:r>
            <a:endParaRPr lang="en-US" altLang="en-US" sz="2400" dirty="0">
              <a:latin typeface="Leelawadee" panose="020B0502040204020203" pitchFamily="34" charset="-34"/>
              <a:cs typeface="Leelawadee" panose="020B0502040204020203" pitchFamily="34" charset="-34"/>
            </a:endParaRPr>
          </a:p>
        </p:txBody>
      </p:sp>
      <p:sp>
        <p:nvSpPr>
          <p:cNvPr id="2" name="Rectangle 1"/>
          <p:cNvSpPr/>
          <p:nvPr/>
        </p:nvSpPr>
        <p:spPr>
          <a:xfrm>
            <a:off x="2438400" y="385167"/>
            <a:ext cx="3800399" cy="769441"/>
          </a:xfrm>
          <a:prstGeom prst="rect">
            <a:avLst/>
          </a:prstGeom>
          <a:noFill/>
        </p:spPr>
        <p:txBody>
          <a:bodyPr wrap="none" lIns="91440" tIns="45720" rIns="91440" bIns="45720">
            <a:spAutoFit/>
          </a:bodyPr>
          <a:lstStyle/>
          <a:p>
            <a:pPr algn="ctr"/>
            <a:r>
              <a:rPr lang="en-US" altLang="en-US" sz="4000" b="1" cap="none" spc="0" dirty="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The </a:t>
            </a:r>
            <a:r>
              <a:rPr lang="en-US" altLang="en-US" sz="4400" b="1" i="1" cap="none" spc="0" dirty="0" smtClean="0">
                <a:ln w="1905"/>
                <a:solidFill>
                  <a:schemeClr val="accent6">
                    <a:lumMod val="75000"/>
                  </a:schemeClr>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S</a:t>
            </a:r>
            <a:r>
              <a:rPr lang="en-US" altLang="en-US" sz="4000" b="1" i="1" cap="none" spc="0" dirty="0" smtClean="0">
                <a:ln w="1905"/>
                <a:solidFill>
                  <a:schemeClr val="accent6">
                    <a:lumMod val="75000"/>
                  </a:schemeClr>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OLUTION</a:t>
            </a:r>
            <a:endParaRPr lang="en-US" sz="4000" b="1" i="1" cap="none" spc="0" dirty="0">
              <a:ln w="1905"/>
              <a:solidFill>
                <a:schemeClr val="accent6">
                  <a:lumMod val="75000"/>
                </a:schemeClr>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endParaRPr>
          </a:p>
        </p:txBody>
      </p:sp>
    </p:spTree>
    <p:extLst>
      <p:ext uri="{BB962C8B-B14F-4D97-AF65-F5344CB8AC3E}">
        <p14:creationId xmlns:p14="http://schemas.microsoft.com/office/powerpoint/2010/main" val="3110014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1000"/>
                                        <p:tgtEl>
                                          <p:spTgt spid="6">
                                            <p:txEl>
                                              <p:pRg st="1" end="1"/>
                                            </p:txEl>
                                          </p:spTgt>
                                        </p:tgtEl>
                                      </p:cBhvr>
                                    </p:animEffect>
                                    <p:anim calcmode="lin" valueType="num">
                                      <p:cBhvr>
                                        <p:cTn id="13"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1000"/>
                                        <p:tgtEl>
                                          <p:spTgt spid="6">
                                            <p:txEl>
                                              <p:pRg st="2" end="2"/>
                                            </p:txEl>
                                          </p:spTgt>
                                        </p:tgtEl>
                                      </p:cBhvr>
                                    </p:animEffect>
                                    <p:anim calcmode="lin" valueType="num">
                                      <p:cBhvr>
                                        <p:cTn id="18"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1000"/>
                                        <p:tgtEl>
                                          <p:spTgt spid="6">
                                            <p:txEl>
                                              <p:pRg st="3" end="3"/>
                                            </p:txEl>
                                          </p:spTgt>
                                        </p:tgtEl>
                                      </p:cBhvr>
                                    </p:animEffect>
                                    <p:anim calcmode="lin" valueType="num">
                                      <p:cBhvr>
                                        <p:cTn id="23"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6">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1000"/>
                                        <p:tgtEl>
                                          <p:spTgt spid="6">
                                            <p:txEl>
                                              <p:pRg st="4" end="4"/>
                                            </p:txEl>
                                          </p:spTgt>
                                        </p:tgtEl>
                                      </p:cBhvr>
                                    </p:animEffect>
                                    <p:anim calcmode="lin" valueType="num">
                                      <p:cBhvr>
                                        <p:cTn id="28"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6">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1000"/>
                                        <p:tgtEl>
                                          <p:spTgt spid="6">
                                            <p:txEl>
                                              <p:pRg st="5" end="5"/>
                                            </p:txEl>
                                          </p:spTgt>
                                        </p:tgtEl>
                                      </p:cBhvr>
                                    </p:animEffect>
                                    <p:anim calcmode="lin" valueType="num">
                                      <p:cBhvr>
                                        <p:cTn id="33"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6">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fade">
                                      <p:cBhvr>
                                        <p:cTn id="37" dur="1000"/>
                                        <p:tgtEl>
                                          <p:spTgt spid="6">
                                            <p:txEl>
                                              <p:pRg st="6" end="6"/>
                                            </p:txEl>
                                          </p:spTgt>
                                        </p:tgtEl>
                                      </p:cBhvr>
                                    </p:animEffect>
                                    <p:anim calcmode="lin" valueType="num">
                                      <p:cBhvr>
                                        <p:cTn id="38"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6">
                                            <p:txEl>
                                              <p:pRg st="8" end="8"/>
                                            </p:txEl>
                                          </p:spTgt>
                                        </p:tgtEl>
                                        <p:attrNameLst>
                                          <p:attrName>style.visibility</p:attrName>
                                        </p:attrNameLst>
                                      </p:cBhvr>
                                      <p:to>
                                        <p:strVal val="visible"/>
                                      </p:to>
                                    </p:set>
                                    <p:animEffect transition="in" filter="fade">
                                      <p:cBhvr>
                                        <p:cTn id="44" dur="1000"/>
                                        <p:tgtEl>
                                          <p:spTgt spid="6">
                                            <p:txEl>
                                              <p:pRg st="8" end="8"/>
                                            </p:txEl>
                                          </p:spTgt>
                                        </p:tgtEl>
                                      </p:cBhvr>
                                    </p:animEffect>
                                    <p:anim calcmode="lin" valueType="num">
                                      <p:cBhvr>
                                        <p:cTn id="45"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46" dur="1000" fill="hold"/>
                                        <p:tgtEl>
                                          <p:spTgt spid="6">
                                            <p:txEl>
                                              <p:pRg st="8" end="8"/>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6">
                                            <p:txEl>
                                              <p:pRg st="9" end="9"/>
                                            </p:txEl>
                                          </p:spTgt>
                                        </p:tgtEl>
                                        <p:attrNameLst>
                                          <p:attrName>style.visibility</p:attrName>
                                        </p:attrNameLst>
                                      </p:cBhvr>
                                      <p:to>
                                        <p:strVal val="visible"/>
                                      </p:to>
                                    </p:set>
                                    <p:animEffect transition="in" filter="fade">
                                      <p:cBhvr>
                                        <p:cTn id="49" dur="1000"/>
                                        <p:tgtEl>
                                          <p:spTgt spid="6">
                                            <p:txEl>
                                              <p:pRg st="9" end="9"/>
                                            </p:txEl>
                                          </p:spTgt>
                                        </p:tgtEl>
                                      </p:cBhvr>
                                    </p:animEffect>
                                    <p:anim calcmode="lin" valueType="num">
                                      <p:cBhvr>
                                        <p:cTn id="50" dur="1000" fill="hold"/>
                                        <p:tgtEl>
                                          <p:spTgt spid="6">
                                            <p:txEl>
                                              <p:pRg st="9" end="9"/>
                                            </p:txEl>
                                          </p:spTgt>
                                        </p:tgtEl>
                                        <p:attrNameLst>
                                          <p:attrName>ppt_x</p:attrName>
                                        </p:attrNameLst>
                                      </p:cBhvr>
                                      <p:tavLst>
                                        <p:tav tm="0">
                                          <p:val>
                                            <p:strVal val="#ppt_x"/>
                                          </p:val>
                                        </p:tav>
                                        <p:tav tm="100000">
                                          <p:val>
                                            <p:strVal val="#ppt_x"/>
                                          </p:val>
                                        </p:tav>
                                      </p:tavLst>
                                    </p:anim>
                                    <p:anim calcmode="lin" valueType="num">
                                      <p:cBhvr>
                                        <p:cTn id="51" dur="1000" fill="hold"/>
                                        <p:tgtEl>
                                          <p:spTgt spid="6">
                                            <p:txEl>
                                              <p:pRg st="9" end="9"/>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6">
                                            <p:txEl>
                                              <p:pRg st="10" end="10"/>
                                            </p:txEl>
                                          </p:spTgt>
                                        </p:tgtEl>
                                        <p:attrNameLst>
                                          <p:attrName>style.visibility</p:attrName>
                                        </p:attrNameLst>
                                      </p:cBhvr>
                                      <p:to>
                                        <p:strVal val="visible"/>
                                      </p:to>
                                    </p:set>
                                    <p:animEffect transition="in" filter="fade">
                                      <p:cBhvr>
                                        <p:cTn id="54" dur="1000"/>
                                        <p:tgtEl>
                                          <p:spTgt spid="6">
                                            <p:txEl>
                                              <p:pRg st="10" end="10"/>
                                            </p:txEl>
                                          </p:spTgt>
                                        </p:tgtEl>
                                      </p:cBhvr>
                                    </p:animEffect>
                                    <p:anim calcmode="lin" valueType="num">
                                      <p:cBhvr>
                                        <p:cTn id="55" dur="1000" fill="hold"/>
                                        <p:tgtEl>
                                          <p:spTgt spid="6">
                                            <p:txEl>
                                              <p:pRg st="10" end="10"/>
                                            </p:txEl>
                                          </p:spTgt>
                                        </p:tgtEl>
                                        <p:attrNameLst>
                                          <p:attrName>ppt_x</p:attrName>
                                        </p:attrNameLst>
                                      </p:cBhvr>
                                      <p:tavLst>
                                        <p:tav tm="0">
                                          <p:val>
                                            <p:strVal val="#ppt_x"/>
                                          </p:val>
                                        </p:tav>
                                        <p:tav tm="100000">
                                          <p:val>
                                            <p:strVal val="#ppt_x"/>
                                          </p:val>
                                        </p:tav>
                                      </p:tavLst>
                                    </p:anim>
                                    <p:anim calcmode="lin" valueType="num">
                                      <p:cBhvr>
                                        <p:cTn id="56" dur="1000" fill="hold"/>
                                        <p:tgtEl>
                                          <p:spTgt spid="6">
                                            <p:txEl>
                                              <p:pRg st="10" end="10"/>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6">
                                            <p:txEl>
                                              <p:pRg st="11" end="11"/>
                                            </p:txEl>
                                          </p:spTgt>
                                        </p:tgtEl>
                                        <p:attrNameLst>
                                          <p:attrName>style.visibility</p:attrName>
                                        </p:attrNameLst>
                                      </p:cBhvr>
                                      <p:to>
                                        <p:strVal val="visible"/>
                                      </p:to>
                                    </p:set>
                                    <p:animEffect transition="in" filter="fade">
                                      <p:cBhvr>
                                        <p:cTn id="59" dur="1000"/>
                                        <p:tgtEl>
                                          <p:spTgt spid="6">
                                            <p:txEl>
                                              <p:pRg st="11" end="11"/>
                                            </p:txEl>
                                          </p:spTgt>
                                        </p:tgtEl>
                                      </p:cBhvr>
                                    </p:animEffect>
                                    <p:anim calcmode="lin" valueType="num">
                                      <p:cBhvr>
                                        <p:cTn id="60" dur="1000" fill="hold"/>
                                        <p:tgtEl>
                                          <p:spTgt spid="6">
                                            <p:txEl>
                                              <p:pRg st="11" end="11"/>
                                            </p:txEl>
                                          </p:spTgt>
                                        </p:tgtEl>
                                        <p:attrNameLst>
                                          <p:attrName>ppt_x</p:attrName>
                                        </p:attrNameLst>
                                      </p:cBhvr>
                                      <p:tavLst>
                                        <p:tav tm="0">
                                          <p:val>
                                            <p:strVal val="#ppt_x"/>
                                          </p:val>
                                        </p:tav>
                                        <p:tav tm="100000">
                                          <p:val>
                                            <p:strVal val="#ppt_x"/>
                                          </p:val>
                                        </p:tav>
                                      </p:tavLst>
                                    </p:anim>
                                    <p:anim calcmode="lin" valueType="num">
                                      <p:cBhvr>
                                        <p:cTn id="61" dur="1000" fill="hold"/>
                                        <p:tgtEl>
                                          <p:spTgt spid="6">
                                            <p:txEl>
                                              <p:pRg st="11" end="11"/>
                                            </p:txEl>
                                          </p:spTgt>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6">
                                            <p:txEl>
                                              <p:pRg st="12" end="12"/>
                                            </p:txEl>
                                          </p:spTgt>
                                        </p:tgtEl>
                                        <p:attrNameLst>
                                          <p:attrName>style.visibility</p:attrName>
                                        </p:attrNameLst>
                                      </p:cBhvr>
                                      <p:to>
                                        <p:strVal val="visible"/>
                                      </p:to>
                                    </p:set>
                                    <p:animEffect transition="in" filter="fade">
                                      <p:cBhvr>
                                        <p:cTn id="64" dur="1000"/>
                                        <p:tgtEl>
                                          <p:spTgt spid="6">
                                            <p:txEl>
                                              <p:pRg st="12" end="12"/>
                                            </p:txEl>
                                          </p:spTgt>
                                        </p:tgtEl>
                                      </p:cBhvr>
                                    </p:animEffect>
                                    <p:anim calcmode="lin" valueType="num">
                                      <p:cBhvr>
                                        <p:cTn id="65" dur="1000" fill="hold"/>
                                        <p:tgtEl>
                                          <p:spTgt spid="6">
                                            <p:txEl>
                                              <p:pRg st="12" end="12"/>
                                            </p:txEl>
                                          </p:spTgt>
                                        </p:tgtEl>
                                        <p:attrNameLst>
                                          <p:attrName>ppt_x</p:attrName>
                                        </p:attrNameLst>
                                      </p:cBhvr>
                                      <p:tavLst>
                                        <p:tav tm="0">
                                          <p:val>
                                            <p:strVal val="#ppt_x"/>
                                          </p:val>
                                        </p:tav>
                                        <p:tav tm="100000">
                                          <p:val>
                                            <p:strVal val="#ppt_x"/>
                                          </p:val>
                                        </p:tav>
                                      </p:tavLst>
                                    </p:anim>
                                    <p:anim calcmode="lin" valueType="num">
                                      <p:cBhvr>
                                        <p:cTn id="66" dur="1000" fill="hold"/>
                                        <p:tgtEl>
                                          <p:spTgt spid="6">
                                            <p:txEl>
                                              <p:pRg st="12" end="12"/>
                                            </p:txEl>
                                          </p:spTgt>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6">
                                            <p:txEl>
                                              <p:pRg st="13" end="13"/>
                                            </p:txEl>
                                          </p:spTgt>
                                        </p:tgtEl>
                                        <p:attrNameLst>
                                          <p:attrName>style.visibility</p:attrName>
                                        </p:attrNameLst>
                                      </p:cBhvr>
                                      <p:to>
                                        <p:strVal val="visible"/>
                                      </p:to>
                                    </p:set>
                                    <p:animEffect transition="in" filter="fade">
                                      <p:cBhvr>
                                        <p:cTn id="69" dur="1000"/>
                                        <p:tgtEl>
                                          <p:spTgt spid="6">
                                            <p:txEl>
                                              <p:pRg st="13" end="13"/>
                                            </p:txEl>
                                          </p:spTgt>
                                        </p:tgtEl>
                                      </p:cBhvr>
                                    </p:animEffect>
                                    <p:anim calcmode="lin" valueType="num">
                                      <p:cBhvr>
                                        <p:cTn id="70" dur="1000" fill="hold"/>
                                        <p:tgtEl>
                                          <p:spTgt spid="6">
                                            <p:txEl>
                                              <p:pRg st="13" end="13"/>
                                            </p:txEl>
                                          </p:spTgt>
                                        </p:tgtEl>
                                        <p:attrNameLst>
                                          <p:attrName>ppt_x</p:attrName>
                                        </p:attrNameLst>
                                      </p:cBhvr>
                                      <p:tavLst>
                                        <p:tav tm="0">
                                          <p:val>
                                            <p:strVal val="#ppt_x"/>
                                          </p:val>
                                        </p:tav>
                                        <p:tav tm="100000">
                                          <p:val>
                                            <p:strVal val="#ppt_x"/>
                                          </p:val>
                                        </p:tav>
                                      </p:tavLst>
                                    </p:anim>
                                    <p:anim calcmode="lin" valueType="num">
                                      <p:cBhvr>
                                        <p:cTn id="71" dur="1000" fill="hold"/>
                                        <p:tgtEl>
                                          <p:spTgt spid="6">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rot="21069500">
            <a:off x="-1170186" y="-809727"/>
            <a:ext cx="10789920" cy="8412480"/>
          </a:xfrm>
          <a:prstGeom prst="rect">
            <a:avLst/>
          </a:prstGeom>
          <a:blipFill dpi="0" rotWithShape="1">
            <a:blip r:embed="rId3">
              <a:alphaModFix amt="21000"/>
            </a:blip>
            <a:srcRect/>
            <a:stretch>
              <a:fillRect l="-5609" t="-50004" r="-93547" b="-5325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28600" y="1447800"/>
            <a:ext cx="8686800" cy="5570756"/>
          </a:xfrm>
          <a:prstGeom prst="rect">
            <a:avLst/>
          </a:prstGeom>
          <a:noFill/>
        </p:spPr>
        <p:txBody>
          <a:bodyPr wrap="square" rtlCol="0">
            <a:spAutoFit/>
          </a:bodyPr>
          <a:lstStyle/>
          <a:p>
            <a:pPr lvl="0"/>
            <a:r>
              <a:rPr lang="en-US" sz="2800" b="1" dirty="0" smtClean="0">
                <a:solidFill>
                  <a:srgbClr val="0070C0"/>
                </a:solidFill>
              </a:rPr>
              <a:t>Assess </a:t>
            </a:r>
            <a:r>
              <a:rPr lang="en-US" sz="2800" b="1" dirty="0">
                <a:solidFill>
                  <a:srgbClr val="0070C0"/>
                </a:solidFill>
              </a:rPr>
              <a:t>your </a:t>
            </a:r>
            <a:r>
              <a:rPr lang="en-US" sz="2800" b="1" dirty="0" smtClean="0">
                <a:solidFill>
                  <a:srgbClr val="0070C0"/>
                </a:solidFill>
              </a:rPr>
              <a:t>own eDiscovery technology &amp; tools </a:t>
            </a:r>
            <a:endParaRPr lang="en-US" sz="2800" b="1" dirty="0">
              <a:solidFill>
                <a:srgbClr val="0070C0"/>
              </a:solidFill>
            </a:endParaRPr>
          </a:p>
          <a:p>
            <a:pPr marL="800100" lvl="1" indent="-342900">
              <a:buFont typeface="Arial" panose="020B0604020202020204" pitchFamily="34" charset="0"/>
              <a:buChar char="•"/>
            </a:pPr>
            <a:r>
              <a:rPr lang="en-US" sz="2800" dirty="0" smtClean="0"/>
              <a:t>Utilize </a:t>
            </a:r>
            <a:r>
              <a:rPr lang="en-US" sz="2800" dirty="0"/>
              <a:t>advanced cloud-based technology</a:t>
            </a:r>
          </a:p>
          <a:p>
            <a:pPr marL="800100" lvl="1" indent="-342900">
              <a:buFont typeface="Arial" panose="020B0604020202020204" pitchFamily="34" charset="0"/>
              <a:buChar char="•"/>
            </a:pPr>
            <a:r>
              <a:rPr lang="en-US" sz="2800" dirty="0"/>
              <a:t>Take advantage of </a:t>
            </a:r>
            <a:r>
              <a:rPr lang="en-US" sz="2800" dirty="0" smtClean="0"/>
              <a:t>inexpensive </a:t>
            </a:r>
            <a:r>
              <a:rPr lang="en-US" sz="2800" dirty="0"/>
              <a:t>tools and offerings</a:t>
            </a:r>
          </a:p>
          <a:p>
            <a:pPr marL="1257300" lvl="2" indent="-342900">
              <a:buFont typeface="Courier New" panose="02070309020205020404" pitchFamily="49" charset="0"/>
              <a:buChar char="o"/>
            </a:pPr>
            <a:r>
              <a:rPr lang="en-US" sz="2400" dirty="0"/>
              <a:t>Data profiling, early data assessment, </a:t>
            </a:r>
            <a:r>
              <a:rPr lang="en-US" sz="2400" dirty="0" smtClean="0"/>
              <a:t>etc.</a:t>
            </a:r>
            <a:endParaRPr lang="en-US" sz="2400" dirty="0"/>
          </a:p>
          <a:p>
            <a:pPr marL="800100" lvl="1" indent="-342900">
              <a:buFont typeface="Arial" panose="020B0604020202020204" pitchFamily="34" charset="0"/>
              <a:buChar char="•"/>
            </a:pPr>
            <a:r>
              <a:rPr lang="en-US" sz="2800" dirty="0" smtClean="0"/>
              <a:t>Leverage technology to reduce data </a:t>
            </a:r>
            <a:r>
              <a:rPr lang="en-US" sz="2800" dirty="0"/>
              <a:t>sizes </a:t>
            </a:r>
            <a:r>
              <a:rPr lang="en-US" sz="2800" dirty="0" smtClean="0"/>
              <a:t>more quickly</a:t>
            </a:r>
            <a:endParaRPr lang="en-US" sz="2800" dirty="0" smtClean="0"/>
          </a:p>
          <a:p>
            <a:pPr lvl="1"/>
            <a:endParaRPr lang="en-US" sz="2000" dirty="0"/>
          </a:p>
          <a:p>
            <a:pPr lvl="0"/>
            <a:r>
              <a:rPr lang="en-US" sz="2800" b="1" dirty="0">
                <a:solidFill>
                  <a:srgbClr val="0070C0"/>
                </a:solidFill>
              </a:rPr>
              <a:t>Help </a:t>
            </a:r>
            <a:r>
              <a:rPr lang="en-US" sz="2800" b="1" dirty="0" smtClean="0">
                <a:solidFill>
                  <a:srgbClr val="0070C0"/>
                </a:solidFill>
              </a:rPr>
              <a:t>your clients accurately calculate </a:t>
            </a:r>
            <a:r>
              <a:rPr lang="en-US" sz="2800" b="1" dirty="0">
                <a:solidFill>
                  <a:srgbClr val="0070C0"/>
                </a:solidFill>
              </a:rPr>
              <a:t>and predict </a:t>
            </a:r>
            <a:r>
              <a:rPr lang="en-US" sz="2800" b="1" dirty="0" smtClean="0">
                <a:solidFill>
                  <a:srgbClr val="0070C0"/>
                </a:solidFill>
              </a:rPr>
              <a:t>eDiscovery </a:t>
            </a:r>
            <a:r>
              <a:rPr lang="en-US" sz="2800" b="1" dirty="0">
                <a:solidFill>
                  <a:srgbClr val="0070C0"/>
                </a:solidFill>
              </a:rPr>
              <a:t>costs early</a:t>
            </a:r>
          </a:p>
          <a:p>
            <a:pPr marL="800100" lvl="1" indent="-342900">
              <a:buFont typeface="Arial" panose="020B0604020202020204" pitchFamily="34" charset="0"/>
              <a:buChar char="•"/>
            </a:pPr>
            <a:r>
              <a:rPr lang="en-US" sz="2800" dirty="0"/>
              <a:t>Remove </a:t>
            </a:r>
            <a:r>
              <a:rPr lang="en-US" sz="2800" dirty="0" smtClean="0"/>
              <a:t>the fear </a:t>
            </a:r>
            <a:r>
              <a:rPr lang="en-US" sz="2800" dirty="0"/>
              <a:t>of the unknown</a:t>
            </a:r>
          </a:p>
          <a:p>
            <a:pPr marL="800100" lvl="1" indent="-342900">
              <a:buFont typeface="Arial" panose="020B0604020202020204" pitchFamily="34" charset="0"/>
              <a:buChar char="•"/>
            </a:pPr>
            <a:r>
              <a:rPr lang="en-US" sz="2800" dirty="0"/>
              <a:t>Understand </a:t>
            </a:r>
            <a:r>
              <a:rPr lang="en-US" sz="2800" dirty="0" smtClean="0"/>
              <a:t>your clients’ data earlier</a:t>
            </a:r>
          </a:p>
          <a:p>
            <a:pPr marL="1371600" lvl="2" indent="-457200">
              <a:buFont typeface="Courier New" pitchFamily="49" charset="0"/>
              <a:buChar char="o"/>
            </a:pPr>
            <a:r>
              <a:rPr lang="en-US" sz="2400" dirty="0" smtClean="0"/>
              <a:t>Keywords, file types, domains, etc. </a:t>
            </a:r>
            <a:endParaRPr lang="en-US" sz="2400" dirty="0"/>
          </a:p>
          <a:p>
            <a:endParaRPr lang="en-US" sz="2800" dirty="0">
              <a:latin typeface="Leelawadee" panose="020B0502040204020203" pitchFamily="34" charset="-34"/>
              <a:cs typeface="Leelawadee" panose="020B0502040204020203" pitchFamily="34" charset="-34"/>
            </a:endParaRPr>
          </a:p>
        </p:txBody>
      </p:sp>
      <p:sp>
        <p:nvSpPr>
          <p:cNvPr id="17" name="Rectangle 16"/>
          <p:cNvSpPr/>
          <p:nvPr/>
        </p:nvSpPr>
        <p:spPr>
          <a:xfrm>
            <a:off x="0" y="228600"/>
            <a:ext cx="9144000" cy="998041"/>
          </a:xfrm>
          <a:prstGeom prst="rect">
            <a:avLst/>
          </a:prstGeom>
          <a:gradFill flip="none" rotWithShape="1">
            <a:gsLst>
              <a:gs pos="0">
                <a:schemeClr val="bg1"/>
              </a:gs>
              <a:gs pos="31000">
                <a:srgbClr val="00B0F0"/>
              </a:gs>
              <a:gs pos="57000">
                <a:srgbClr val="0087E6"/>
              </a:gs>
              <a:gs pos="100000">
                <a:srgbClr val="005CBF"/>
              </a:gs>
            </a:gsLst>
            <a:lin ang="540000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9" name="Rectangle 18"/>
          <p:cNvSpPr/>
          <p:nvPr/>
        </p:nvSpPr>
        <p:spPr>
          <a:xfrm>
            <a:off x="76200" y="304800"/>
            <a:ext cx="4148574" cy="553998"/>
          </a:xfrm>
          <a:prstGeom prst="rect">
            <a:avLst/>
          </a:prstGeom>
        </p:spPr>
        <p:txBody>
          <a:bodyPr wrap="square">
            <a:spAutoFit/>
          </a:bodyPr>
          <a:lstStyle/>
          <a:p>
            <a:r>
              <a:rPr lang="en-US" sz="30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Solutions Explained:</a:t>
            </a:r>
            <a:endParaRPr lang="en-US" sz="3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0" name="Rectangle 19"/>
          <p:cNvSpPr/>
          <p:nvPr/>
        </p:nvSpPr>
        <p:spPr>
          <a:xfrm>
            <a:off x="385856" y="757535"/>
            <a:ext cx="8910544" cy="523220"/>
          </a:xfrm>
          <a:prstGeom prst="rect">
            <a:avLst/>
          </a:prstGeom>
          <a:noFill/>
        </p:spPr>
        <p:txBody>
          <a:bodyPr wrap="square" lIns="91440" tIns="45720" rIns="91440" bIns="45720">
            <a:spAutoFit/>
          </a:bodyPr>
          <a:lstStyle/>
          <a:p>
            <a:r>
              <a:rPr lang="en-US" sz="2800" b="1" cap="none" spc="0" dirty="0" smtClean="0">
                <a:ln w="1905"/>
                <a:solidFill>
                  <a:schemeClr val="bg1"/>
                </a:solidFill>
                <a:effectLst>
                  <a:innerShdw blurRad="69850" dist="43180" dir="5400000">
                    <a:srgbClr val="000000">
                      <a:alpha val="65000"/>
                    </a:srgbClr>
                  </a:innerShdw>
                </a:effectLst>
              </a:rPr>
              <a:t>Leverage technology to manage </a:t>
            </a:r>
            <a:r>
              <a:rPr lang="en-US" sz="2800" b="1" cap="none" spc="0" dirty="0" smtClean="0">
                <a:ln w="1905"/>
                <a:solidFill>
                  <a:schemeClr val="bg1"/>
                </a:solidFill>
                <a:effectLst>
                  <a:innerShdw blurRad="69850" dist="43180" dir="5400000">
                    <a:srgbClr val="000000">
                      <a:alpha val="65000"/>
                    </a:srgbClr>
                  </a:innerShdw>
                </a:effectLst>
              </a:rPr>
              <a:t>&amp; reduce costs</a:t>
            </a:r>
            <a:endParaRPr lang="en-US" sz="2800" b="1" cap="none" spc="0" dirty="0">
              <a:ln w="1905"/>
              <a:solidFill>
                <a:schemeClr val="bg1"/>
              </a:soli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13170360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fade">
                                      <p:cBhvr>
                                        <p:cTn id="7" dur="1000"/>
                                        <p:tgtEl>
                                          <p:spTgt spid="16">
                                            <p:txEl>
                                              <p:pRg st="0" end="0"/>
                                            </p:txEl>
                                          </p:spTgt>
                                        </p:tgtEl>
                                      </p:cBhvr>
                                    </p:animEffect>
                                    <p:anim calcmode="lin" valueType="num">
                                      <p:cBhvr>
                                        <p:cTn id="8" dur="100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6">
                                            <p:txEl>
                                              <p:pRg st="1" end="1"/>
                                            </p:txEl>
                                          </p:spTgt>
                                        </p:tgtEl>
                                        <p:attrNameLst>
                                          <p:attrName>style.visibility</p:attrName>
                                        </p:attrNameLst>
                                      </p:cBhvr>
                                      <p:to>
                                        <p:strVal val="visible"/>
                                      </p:to>
                                    </p:set>
                                    <p:animEffect transition="in" filter="fade">
                                      <p:cBhvr>
                                        <p:cTn id="12" dur="1000"/>
                                        <p:tgtEl>
                                          <p:spTgt spid="16">
                                            <p:txEl>
                                              <p:pRg st="1" end="1"/>
                                            </p:txEl>
                                          </p:spTgt>
                                        </p:tgtEl>
                                      </p:cBhvr>
                                    </p:animEffect>
                                    <p:anim calcmode="lin" valueType="num">
                                      <p:cBhvr>
                                        <p:cTn id="13" dur="1000" fill="hold"/>
                                        <p:tgtEl>
                                          <p:spTgt spid="16">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6">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6">
                                            <p:txEl>
                                              <p:pRg st="2" end="2"/>
                                            </p:txEl>
                                          </p:spTgt>
                                        </p:tgtEl>
                                        <p:attrNameLst>
                                          <p:attrName>style.visibility</p:attrName>
                                        </p:attrNameLst>
                                      </p:cBhvr>
                                      <p:to>
                                        <p:strVal val="visible"/>
                                      </p:to>
                                    </p:set>
                                    <p:animEffect transition="in" filter="fade">
                                      <p:cBhvr>
                                        <p:cTn id="17" dur="1000"/>
                                        <p:tgtEl>
                                          <p:spTgt spid="16">
                                            <p:txEl>
                                              <p:pRg st="2" end="2"/>
                                            </p:txEl>
                                          </p:spTgt>
                                        </p:tgtEl>
                                      </p:cBhvr>
                                    </p:animEffect>
                                    <p:anim calcmode="lin" valueType="num">
                                      <p:cBhvr>
                                        <p:cTn id="18" dur="1000" fill="hold"/>
                                        <p:tgtEl>
                                          <p:spTgt spid="16">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6">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6">
                                            <p:txEl>
                                              <p:pRg st="3" end="3"/>
                                            </p:txEl>
                                          </p:spTgt>
                                        </p:tgtEl>
                                        <p:attrNameLst>
                                          <p:attrName>style.visibility</p:attrName>
                                        </p:attrNameLst>
                                      </p:cBhvr>
                                      <p:to>
                                        <p:strVal val="visible"/>
                                      </p:to>
                                    </p:set>
                                    <p:animEffect transition="in" filter="fade">
                                      <p:cBhvr>
                                        <p:cTn id="22" dur="1000"/>
                                        <p:tgtEl>
                                          <p:spTgt spid="16">
                                            <p:txEl>
                                              <p:pRg st="3" end="3"/>
                                            </p:txEl>
                                          </p:spTgt>
                                        </p:tgtEl>
                                      </p:cBhvr>
                                    </p:animEffect>
                                    <p:anim calcmode="lin" valueType="num">
                                      <p:cBhvr>
                                        <p:cTn id="23" dur="1000" fill="hold"/>
                                        <p:tgtEl>
                                          <p:spTgt spid="16">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6">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6">
                                            <p:txEl>
                                              <p:pRg st="4" end="4"/>
                                            </p:txEl>
                                          </p:spTgt>
                                        </p:tgtEl>
                                        <p:attrNameLst>
                                          <p:attrName>style.visibility</p:attrName>
                                        </p:attrNameLst>
                                      </p:cBhvr>
                                      <p:to>
                                        <p:strVal val="visible"/>
                                      </p:to>
                                    </p:set>
                                    <p:animEffect transition="in" filter="fade">
                                      <p:cBhvr>
                                        <p:cTn id="27" dur="1000"/>
                                        <p:tgtEl>
                                          <p:spTgt spid="16">
                                            <p:txEl>
                                              <p:pRg st="4" end="4"/>
                                            </p:txEl>
                                          </p:spTgt>
                                        </p:tgtEl>
                                      </p:cBhvr>
                                    </p:animEffect>
                                    <p:anim calcmode="lin" valueType="num">
                                      <p:cBhvr>
                                        <p:cTn id="28" dur="1000" fill="hold"/>
                                        <p:tgtEl>
                                          <p:spTgt spid="16">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16">
                                            <p:txEl>
                                              <p:pRg st="6" end="6"/>
                                            </p:txEl>
                                          </p:spTgt>
                                        </p:tgtEl>
                                        <p:attrNameLst>
                                          <p:attrName>style.visibility</p:attrName>
                                        </p:attrNameLst>
                                      </p:cBhvr>
                                      <p:to>
                                        <p:strVal val="visible"/>
                                      </p:to>
                                    </p:set>
                                    <p:animEffect transition="in" filter="fade">
                                      <p:cBhvr>
                                        <p:cTn id="34" dur="1000"/>
                                        <p:tgtEl>
                                          <p:spTgt spid="16">
                                            <p:txEl>
                                              <p:pRg st="6" end="6"/>
                                            </p:txEl>
                                          </p:spTgt>
                                        </p:tgtEl>
                                      </p:cBhvr>
                                    </p:animEffect>
                                    <p:anim calcmode="lin" valueType="num">
                                      <p:cBhvr>
                                        <p:cTn id="35" dur="1000" fill="hold"/>
                                        <p:tgtEl>
                                          <p:spTgt spid="16">
                                            <p:txEl>
                                              <p:pRg st="6" end="6"/>
                                            </p:txEl>
                                          </p:spTgt>
                                        </p:tgtEl>
                                        <p:attrNameLst>
                                          <p:attrName>ppt_x</p:attrName>
                                        </p:attrNameLst>
                                      </p:cBhvr>
                                      <p:tavLst>
                                        <p:tav tm="0">
                                          <p:val>
                                            <p:strVal val="#ppt_x"/>
                                          </p:val>
                                        </p:tav>
                                        <p:tav tm="100000">
                                          <p:val>
                                            <p:strVal val="#ppt_x"/>
                                          </p:val>
                                        </p:tav>
                                      </p:tavLst>
                                    </p:anim>
                                    <p:anim calcmode="lin" valueType="num">
                                      <p:cBhvr>
                                        <p:cTn id="36" dur="1000" fill="hold"/>
                                        <p:tgtEl>
                                          <p:spTgt spid="16">
                                            <p:txEl>
                                              <p:pRg st="6" end="6"/>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6">
                                            <p:txEl>
                                              <p:pRg st="7" end="7"/>
                                            </p:txEl>
                                          </p:spTgt>
                                        </p:tgtEl>
                                        <p:attrNameLst>
                                          <p:attrName>style.visibility</p:attrName>
                                        </p:attrNameLst>
                                      </p:cBhvr>
                                      <p:to>
                                        <p:strVal val="visible"/>
                                      </p:to>
                                    </p:set>
                                    <p:animEffect transition="in" filter="fade">
                                      <p:cBhvr>
                                        <p:cTn id="39" dur="1000"/>
                                        <p:tgtEl>
                                          <p:spTgt spid="16">
                                            <p:txEl>
                                              <p:pRg st="7" end="7"/>
                                            </p:txEl>
                                          </p:spTgt>
                                        </p:tgtEl>
                                      </p:cBhvr>
                                    </p:animEffect>
                                    <p:anim calcmode="lin" valueType="num">
                                      <p:cBhvr>
                                        <p:cTn id="40" dur="1000" fill="hold"/>
                                        <p:tgtEl>
                                          <p:spTgt spid="16">
                                            <p:txEl>
                                              <p:pRg st="7" end="7"/>
                                            </p:txEl>
                                          </p:spTgt>
                                        </p:tgtEl>
                                        <p:attrNameLst>
                                          <p:attrName>ppt_x</p:attrName>
                                        </p:attrNameLst>
                                      </p:cBhvr>
                                      <p:tavLst>
                                        <p:tav tm="0">
                                          <p:val>
                                            <p:strVal val="#ppt_x"/>
                                          </p:val>
                                        </p:tav>
                                        <p:tav tm="100000">
                                          <p:val>
                                            <p:strVal val="#ppt_x"/>
                                          </p:val>
                                        </p:tav>
                                      </p:tavLst>
                                    </p:anim>
                                    <p:anim calcmode="lin" valueType="num">
                                      <p:cBhvr>
                                        <p:cTn id="41" dur="1000" fill="hold"/>
                                        <p:tgtEl>
                                          <p:spTgt spid="16">
                                            <p:txEl>
                                              <p:pRg st="7" end="7"/>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6">
                                            <p:txEl>
                                              <p:pRg st="8" end="8"/>
                                            </p:txEl>
                                          </p:spTgt>
                                        </p:tgtEl>
                                        <p:attrNameLst>
                                          <p:attrName>style.visibility</p:attrName>
                                        </p:attrNameLst>
                                      </p:cBhvr>
                                      <p:to>
                                        <p:strVal val="visible"/>
                                      </p:to>
                                    </p:set>
                                    <p:animEffect transition="in" filter="fade">
                                      <p:cBhvr>
                                        <p:cTn id="44" dur="1000"/>
                                        <p:tgtEl>
                                          <p:spTgt spid="16">
                                            <p:txEl>
                                              <p:pRg st="8" end="8"/>
                                            </p:txEl>
                                          </p:spTgt>
                                        </p:tgtEl>
                                      </p:cBhvr>
                                    </p:animEffect>
                                    <p:anim calcmode="lin" valueType="num">
                                      <p:cBhvr>
                                        <p:cTn id="45" dur="1000" fill="hold"/>
                                        <p:tgtEl>
                                          <p:spTgt spid="16">
                                            <p:txEl>
                                              <p:pRg st="8" end="8"/>
                                            </p:txEl>
                                          </p:spTgt>
                                        </p:tgtEl>
                                        <p:attrNameLst>
                                          <p:attrName>ppt_x</p:attrName>
                                        </p:attrNameLst>
                                      </p:cBhvr>
                                      <p:tavLst>
                                        <p:tav tm="0">
                                          <p:val>
                                            <p:strVal val="#ppt_x"/>
                                          </p:val>
                                        </p:tav>
                                        <p:tav tm="100000">
                                          <p:val>
                                            <p:strVal val="#ppt_x"/>
                                          </p:val>
                                        </p:tav>
                                      </p:tavLst>
                                    </p:anim>
                                    <p:anim calcmode="lin" valueType="num">
                                      <p:cBhvr>
                                        <p:cTn id="46" dur="1000" fill="hold"/>
                                        <p:tgtEl>
                                          <p:spTgt spid="16">
                                            <p:txEl>
                                              <p:pRg st="8" end="8"/>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16">
                                            <p:txEl>
                                              <p:pRg st="9" end="9"/>
                                            </p:txEl>
                                          </p:spTgt>
                                        </p:tgtEl>
                                        <p:attrNameLst>
                                          <p:attrName>style.visibility</p:attrName>
                                        </p:attrNameLst>
                                      </p:cBhvr>
                                      <p:to>
                                        <p:strVal val="visible"/>
                                      </p:to>
                                    </p:set>
                                    <p:animEffect transition="in" filter="fade">
                                      <p:cBhvr>
                                        <p:cTn id="49" dur="1000"/>
                                        <p:tgtEl>
                                          <p:spTgt spid="16">
                                            <p:txEl>
                                              <p:pRg st="9" end="9"/>
                                            </p:txEl>
                                          </p:spTgt>
                                        </p:tgtEl>
                                      </p:cBhvr>
                                    </p:animEffect>
                                    <p:anim calcmode="lin" valueType="num">
                                      <p:cBhvr>
                                        <p:cTn id="50" dur="1000" fill="hold"/>
                                        <p:tgtEl>
                                          <p:spTgt spid="16">
                                            <p:txEl>
                                              <p:pRg st="9" end="9"/>
                                            </p:txEl>
                                          </p:spTgt>
                                        </p:tgtEl>
                                        <p:attrNameLst>
                                          <p:attrName>ppt_x</p:attrName>
                                        </p:attrNameLst>
                                      </p:cBhvr>
                                      <p:tavLst>
                                        <p:tav tm="0">
                                          <p:val>
                                            <p:strVal val="#ppt_x"/>
                                          </p:val>
                                        </p:tav>
                                        <p:tav tm="100000">
                                          <p:val>
                                            <p:strVal val="#ppt_x"/>
                                          </p:val>
                                        </p:tav>
                                      </p:tavLst>
                                    </p:anim>
                                    <p:anim calcmode="lin" valueType="num">
                                      <p:cBhvr>
                                        <p:cTn id="51" dur="1000" fill="hold"/>
                                        <p:tgtEl>
                                          <p:spTgt spid="16">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rot="21069500">
            <a:off x="-1170186" y="-809727"/>
            <a:ext cx="10789920" cy="8412480"/>
          </a:xfrm>
          <a:prstGeom prst="rect">
            <a:avLst/>
          </a:prstGeom>
          <a:blipFill dpi="0" rotWithShape="1">
            <a:blip r:embed="rId3">
              <a:alphaModFix amt="21000"/>
            </a:blip>
            <a:srcRect/>
            <a:stretch>
              <a:fillRect l="-5609" t="-50004" r="-93547" b="-5325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04800" y="1371600"/>
            <a:ext cx="8610600" cy="5139869"/>
          </a:xfrm>
          <a:prstGeom prst="rect">
            <a:avLst/>
          </a:prstGeom>
          <a:noFill/>
        </p:spPr>
        <p:txBody>
          <a:bodyPr wrap="square" rtlCol="0">
            <a:spAutoFit/>
          </a:bodyPr>
          <a:lstStyle/>
          <a:p>
            <a:pPr lvl="0"/>
            <a:r>
              <a:rPr lang="en-US" sz="2800" b="1" dirty="0" smtClean="0">
                <a:solidFill>
                  <a:srgbClr val="0070C0"/>
                </a:solidFill>
                <a:latin typeface="Leelawadee" panose="020B0502040204020203" pitchFamily="34" charset="-34"/>
                <a:cs typeface="Leelawadee" panose="020B0502040204020203" pitchFamily="34" charset="-34"/>
              </a:rPr>
              <a:t>Remove </a:t>
            </a:r>
            <a:r>
              <a:rPr lang="en-US" sz="2800" b="1" dirty="0">
                <a:solidFill>
                  <a:srgbClr val="0070C0"/>
                </a:solidFill>
                <a:latin typeface="Leelawadee" panose="020B0502040204020203" pitchFamily="34" charset="-34"/>
                <a:cs typeface="Leelawadee" panose="020B0502040204020203" pitchFamily="34" charset="-34"/>
              </a:rPr>
              <a:t>complexities &amp; lower your risks</a:t>
            </a:r>
          </a:p>
          <a:p>
            <a:pPr marL="800100" lvl="1" indent="-342900">
              <a:buFont typeface="Arial" panose="020B0604020202020204" pitchFamily="34" charset="0"/>
              <a:buChar char="•"/>
            </a:pPr>
            <a:r>
              <a:rPr lang="en-US" sz="2400" dirty="0">
                <a:latin typeface="Leelawadee" panose="020B0502040204020203" pitchFamily="34" charset="-34"/>
                <a:cs typeface="Leelawadee" panose="020B0502040204020203" pitchFamily="34" charset="-34"/>
              </a:rPr>
              <a:t>Perform an </a:t>
            </a:r>
            <a:r>
              <a:rPr lang="en-US" sz="2400" dirty="0" smtClean="0">
                <a:latin typeface="Leelawadee" panose="020B0502040204020203" pitchFamily="34" charset="-34"/>
                <a:cs typeface="Leelawadee" panose="020B0502040204020203" pitchFamily="34" charset="-34"/>
              </a:rPr>
              <a:t>eDiscovery </a:t>
            </a:r>
            <a:r>
              <a:rPr lang="en-US" sz="2400" dirty="0">
                <a:latin typeface="Leelawadee" panose="020B0502040204020203" pitchFamily="34" charset="-34"/>
                <a:cs typeface="Leelawadee" panose="020B0502040204020203" pitchFamily="34" charset="-34"/>
              </a:rPr>
              <a:t>process assessment on your practice</a:t>
            </a:r>
          </a:p>
          <a:p>
            <a:pPr marL="800100" lvl="1" indent="-342900">
              <a:buFont typeface="Arial" panose="020B0604020202020204" pitchFamily="34" charset="0"/>
              <a:buChar char="•"/>
            </a:pPr>
            <a:r>
              <a:rPr lang="en-US" sz="2400" dirty="0">
                <a:latin typeface="Leelawadee" panose="020B0502040204020203" pitchFamily="34" charset="-34"/>
                <a:cs typeface="Leelawadee" panose="020B0502040204020203" pitchFamily="34" charset="-34"/>
              </a:rPr>
              <a:t>Leverage efficiencies and best </a:t>
            </a:r>
            <a:r>
              <a:rPr lang="en-US" sz="2400" dirty="0" smtClean="0">
                <a:latin typeface="Leelawadee" panose="020B0502040204020203" pitchFamily="34" charset="-34"/>
                <a:cs typeface="Leelawadee" panose="020B0502040204020203" pitchFamily="34" charset="-34"/>
              </a:rPr>
              <a:t>practice </a:t>
            </a:r>
            <a:r>
              <a:rPr lang="en-US" sz="2400" dirty="0">
                <a:latin typeface="Leelawadee" panose="020B0502040204020203" pitchFamily="34" charset="-34"/>
                <a:cs typeface="Leelawadee" panose="020B0502040204020203" pitchFamily="34" charset="-34"/>
              </a:rPr>
              <a:t>processes</a:t>
            </a:r>
          </a:p>
          <a:p>
            <a:pPr marL="800100" lvl="1" indent="-342900">
              <a:buFont typeface="Arial" panose="020B0604020202020204" pitchFamily="34" charset="0"/>
              <a:buChar char="•"/>
            </a:pPr>
            <a:r>
              <a:rPr lang="en-US" sz="2400" dirty="0">
                <a:latin typeface="Leelawadee" panose="020B0502040204020203" pitchFamily="34" charset="-34"/>
                <a:cs typeface="Leelawadee" panose="020B0502040204020203" pitchFamily="34" charset="-34"/>
              </a:rPr>
              <a:t>Keep overhead and fixed costs low</a:t>
            </a:r>
          </a:p>
          <a:p>
            <a:pPr marL="800100" lvl="1" indent="-342900">
              <a:buFont typeface="Arial" panose="020B0604020202020204" pitchFamily="34" charset="0"/>
              <a:buChar char="•"/>
            </a:pPr>
            <a:r>
              <a:rPr lang="en-US" sz="2400" dirty="0">
                <a:latin typeface="Leelawadee" panose="020B0502040204020203" pitchFamily="34" charset="-34"/>
                <a:cs typeface="Leelawadee" panose="020B0502040204020203" pitchFamily="34" charset="-34"/>
              </a:rPr>
              <a:t>Offer </a:t>
            </a:r>
            <a:r>
              <a:rPr lang="en-US" sz="2400" dirty="0" smtClean="0">
                <a:latin typeface="Leelawadee" panose="020B0502040204020203" pitchFamily="34" charset="-34"/>
                <a:cs typeface="Leelawadee" panose="020B0502040204020203" pitchFamily="34" charset="-34"/>
              </a:rPr>
              <a:t>customized solutions to your clients</a:t>
            </a:r>
            <a:endParaRPr lang="en-US" sz="2400" dirty="0" smtClean="0">
              <a:latin typeface="Leelawadee" panose="020B0502040204020203" pitchFamily="34" charset="-34"/>
              <a:cs typeface="Leelawadee" panose="020B0502040204020203" pitchFamily="34" charset="-34"/>
            </a:endParaRPr>
          </a:p>
          <a:p>
            <a:pPr lvl="1"/>
            <a:endParaRPr lang="en-US" sz="2400" dirty="0">
              <a:latin typeface="Leelawadee" panose="020B0502040204020203" pitchFamily="34" charset="-34"/>
              <a:cs typeface="Leelawadee" panose="020B0502040204020203" pitchFamily="34" charset="-34"/>
            </a:endParaRPr>
          </a:p>
          <a:p>
            <a:pPr lvl="0"/>
            <a:r>
              <a:rPr lang="en-US" sz="2800" b="1" dirty="0">
                <a:solidFill>
                  <a:srgbClr val="0070C0"/>
                </a:solidFill>
                <a:latin typeface="Leelawadee" panose="020B0502040204020203" pitchFamily="34" charset="-34"/>
                <a:cs typeface="Leelawadee" panose="020B0502040204020203" pitchFamily="34" charset="-34"/>
              </a:rPr>
              <a:t>Educate yourself and your clients</a:t>
            </a:r>
          </a:p>
          <a:p>
            <a:pPr marL="800100" lvl="1" indent="-342900">
              <a:buFont typeface="Arial" panose="020B0604020202020204" pitchFamily="34" charset="0"/>
              <a:buChar char="•"/>
            </a:pPr>
            <a:r>
              <a:rPr lang="en-US" sz="2400" dirty="0">
                <a:latin typeface="Leelawadee" panose="020B0502040204020203" pitchFamily="34" charset="-34"/>
                <a:cs typeface="Leelawadee" panose="020B0502040204020203" pitchFamily="34" charset="-34"/>
              </a:rPr>
              <a:t>Leverage experts as a competitive advantage</a:t>
            </a:r>
          </a:p>
          <a:p>
            <a:pPr marL="800100" lvl="1" indent="-342900">
              <a:buFont typeface="Arial" panose="020B0604020202020204" pitchFamily="34" charset="0"/>
              <a:buChar char="•"/>
            </a:pPr>
            <a:r>
              <a:rPr lang="en-US" sz="2400" dirty="0">
                <a:latin typeface="Leelawadee" panose="020B0502040204020203" pitchFamily="34" charset="-34"/>
                <a:cs typeface="Leelawadee" panose="020B0502040204020203" pitchFamily="34" charset="-34"/>
              </a:rPr>
              <a:t>Market your </a:t>
            </a:r>
            <a:r>
              <a:rPr lang="en-US" sz="2400" dirty="0" smtClean="0">
                <a:latin typeface="Leelawadee" panose="020B0502040204020203" pitchFamily="34" charset="-34"/>
                <a:cs typeface="Leelawadee" panose="020B0502040204020203" pitchFamily="34" charset="-34"/>
              </a:rPr>
              <a:t>approach as </a:t>
            </a:r>
            <a:r>
              <a:rPr lang="en-US" sz="2400" dirty="0">
                <a:latin typeface="Leelawadee" panose="020B0502040204020203" pitchFamily="34" charset="-34"/>
                <a:cs typeface="Leelawadee" panose="020B0502040204020203" pitchFamily="34" charset="-34"/>
              </a:rPr>
              <a:t>a competitive </a:t>
            </a:r>
            <a:r>
              <a:rPr lang="en-US" sz="2400" dirty="0" smtClean="0">
                <a:latin typeface="Leelawadee" panose="020B0502040204020203" pitchFamily="34" charset="-34"/>
                <a:cs typeface="Leelawadee" panose="020B0502040204020203" pitchFamily="34" charset="-34"/>
              </a:rPr>
              <a:t>advantage</a:t>
            </a:r>
          </a:p>
          <a:p>
            <a:pPr marL="1257300" lvl="2" indent="-342900">
              <a:buFont typeface="Courier New" panose="02070309020205020404" pitchFamily="49" charset="0"/>
              <a:buChar char="o"/>
            </a:pPr>
            <a:r>
              <a:rPr lang="en-US" sz="2000" dirty="0"/>
              <a:t>Cost reduction methods, free value added offerings, predictable </a:t>
            </a:r>
            <a:r>
              <a:rPr lang="en-US" sz="2000" dirty="0" smtClean="0"/>
              <a:t>pricing, up-front consulting, access to technology, etc.</a:t>
            </a:r>
            <a:endParaRPr lang="en-US" sz="2000" dirty="0">
              <a:latin typeface="Leelawadee" panose="020B0502040204020203" pitchFamily="34" charset="-34"/>
              <a:cs typeface="Leelawadee" panose="020B0502040204020203" pitchFamily="34" charset="-34"/>
            </a:endParaRPr>
          </a:p>
          <a:p>
            <a:endParaRPr lang="en-US" sz="2800" dirty="0">
              <a:latin typeface="Leelawadee" panose="020B0502040204020203" pitchFamily="34" charset="-34"/>
              <a:cs typeface="Leelawadee" panose="020B0502040204020203" pitchFamily="34" charset="-34"/>
            </a:endParaRPr>
          </a:p>
        </p:txBody>
      </p:sp>
      <p:sp>
        <p:nvSpPr>
          <p:cNvPr id="17" name="Rectangle 16"/>
          <p:cNvSpPr/>
          <p:nvPr/>
        </p:nvSpPr>
        <p:spPr>
          <a:xfrm>
            <a:off x="0" y="228600"/>
            <a:ext cx="9144000" cy="998041"/>
          </a:xfrm>
          <a:prstGeom prst="rect">
            <a:avLst/>
          </a:prstGeom>
          <a:gradFill flip="none" rotWithShape="1">
            <a:gsLst>
              <a:gs pos="0">
                <a:schemeClr val="bg1"/>
              </a:gs>
              <a:gs pos="31000">
                <a:srgbClr val="00B0F0"/>
              </a:gs>
              <a:gs pos="57000">
                <a:srgbClr val="0087E6"/>
              </a:gs>
              <a:gs pos="100000">
                <a:srgbClr val="005CBF"/>
              </a:gs>
            </a:gsLst>
            <a:lin ang="540000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9" name="Rectangle 18"/>
          <p:cNvSpPr/>
          <p:nvPr/>
        </p:nvSpPr>
        <p:spPr>
          <a:xfrm>
            <a:off x="76200" y="304800"/>
            <a:ext cx="3810000" cy="553998"/>
          </a:xfrm>
          <a:prstGeom prst="rect">
            <a:avLst/>
          </a:prstGeom>
        </p:spPr>
        <p:txBody>
          <a:bodyPr wrap="square">
            <a:spAutoFit/>
          </a:bodyPr>
          <a:lstStyle/>
          <a:p>
            <a:r>
              <a:rPr lang="en-US" sz="30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Solutions Explained: </a:t>
            </a:r>
            <a:endParaRPr lang="en-US" sz="3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0" name="Rectangle 19"/>
          <p:cNvSpPr/>
          <p:nvPr/>
        </p:nvSpPr>
        <p:spPr>
          <a:xfrm>
            <a:off x="385856" y="757535"/>
            <a:ext cx="8910544" cy="461665"/>
          </a:xfrm>
          <a:prstGeom prst="rect">
            <a:avLst/>
          </a:prstGeom>
          <a:noFill/>
        </p:spPr>
        <p:txBody>
          <a:bodyPr wrap="square" lIns="91440" tIns="45720" rIns="91440" bIns="45720">
            <a:spAutoFit/>
          </a:bodyPr>
          <a:lstStyle/>
          <a:p>
            <a:r>
              <a:rPr lang="en-US" sz="2400" b="1" cap="none" spc="0" dirty="0" smtClean="0">
                <a:ln w="1905"/>
                <a:solidFill>
                  <a:schemeClr val="bg1"/>
                </a:solidFill>
                <a:effectLst>
                  <a:innerShdw blurRad="69850" dist="43180" dir="5400000">
                    <a:srgbClr val="000000">
                      <a:alpha val="65000"/>
                    </a:srgbClr>
                  </a:innerShdw>
                </a:effectLst>
              </a:rPr>
              <a:t>Align with a </a:t>
            </a:r>
            <a:r>
              <a:rPr lang="en-US" sz="2400" b="1" cap="none" spc="0" dirty="0" smtClean="0">
                <a:ln w="1905"/>
                <a:solidFill>
                  <a:schemeClr val="bg1"/>
                </a:solidFill>
                <a:effectLst>
                  <a:innerShdw blurRad="69850" dist="43180" dir="5400000">
                    <a:srgbClr val="000000">
                      <a:alpha val="65000"/>
                    </a:srgbClr>
                  </a:innerShdw>
                </a:effectLst>
              </a:rPr>
              <a:t>Team </a:t>
            </a:r>
            <a:r>
              <a:rPr lang="en-US" sz="2400" b="1" cap="none" spc="0" dirty="0" smtClean="0">
                <a:ln w="1905"/>
                <a:solidFill>
                  <a:schemeClr val="bg1"/>
                </a:solidFill>
                <a:effectLst>
                  <a:innerShdw blurRad="69850" dist="43180" dir="5400000">
                    <a:srgbClr val="000000">
                      <a:alpha val="65000"/>
                    </a:srgbClr>
                  </a:innerShdw>
                </a:effectLst>
              </a:rPr>
              <a:t>of </a:t>
            </a:r>
            <a:r>
              <a:rPr lang="en-US" sz="2400" b="1" cap="none" spc="0" dirty="0" smtClean="0">
                <a:ln w="1905"/>
                <a:solidFill>
                  <a:schemeClr val="bg1"/>
                </a:solidFill>
                <a:effectLst>
                  <a:innerShdw blurRad="69850" dist="43180" dir="5400000">
                    <a:srgbClr val="000000">
                      <a:alpha val="65000"/>
                    </a:srgbClr>
                  </a:innerShdw>
                </a:effectLst>
              </a:rPr>
              <a:t>Experts </a:t>
            </a:r>
            <a:r>
              <a:rPr lang="en-US" sz="2400" b="1" cap="none" spc="0" dirty="0" smtClean="0">
                <a:ln w="1905"/>
                <a:solidFill>
                  <a:schemeClr val="bg1"/>
                </a:solidFill>
                <a:effectLst>
                  <a:innerShdw blurRad="69850" dist="43180" dir="5400000">
                    <a:srgbClr val="000000">
                      <a:alpha val="65000"/>
                    </a:srgbClr>
                  </a:innerShdw>
                </a:effectLst>
              </a:rPr>
              <a:t>and </a:t>
            </a:r>
            <a:r>
              <a:rPr lang="en-US" sz="2400" b="1" cap="none" spc="0" dirty="0" smtClean="0">
                <a:ln w="1905"/>
                <a:solidFill>
                  <a:schemeClr val="bg1"/>
                </a:solidFill>
                <a:effectLst>
                  <a:innerShdw blurRad="69850" dist="43180" dir="5400000">
                    <a:srgbClr val="000000">
                      <a:alpha val="65000"/>
                    </a:srgbClr>
                  </a:innerShdw>
                </a:effectLst>
              </a:rPr>
              <a:t>Trusted </a:t>
            </a:r>
            <a:r>
              <a:rPr lang="en-US" sz="2400" b="1" dirty="0" smtClean="0">
                <a:ln w="1905"/>
                <a:solidFill>
                  <a:schemeClr val="bg1"/>
                </a:solidFill>
                <a:effectLst>
                  <a:innerShdw blurRad="69850" dist="43180" dir="5400000">
                    <a:srgbClr val="000000">
                      <a:alpha val="65000"/>
                    </a:srgbClr>
                  </a:innerShdw>
                </a:effectLst>
              </a:rPr>
              <a:t>A</a:t>
            </a:r>
            <a:r>
              <a:rPr lang="en-US" sz="2400" b="1" cap="none" spc="0" dirty="0" smtClean="0">
                <a:ln w="1905"/>
                <a:solidFill>
                  <a:schemeClr val="bg1"/>
                </a:solidFill>
                <a:effectLst>
                  <a:innerShdw blurRad="69850" dist="43180" dir="5400000">
                    <a:srgbClr val="000000">
                      <a:alpha val="65000"/>
                    </a:srgbClr>
                  </a:innerShdw>
                </a:effectLst>
              </a:rPr>
              <a:t>dvisors</a:t>
            </a:r>
            <a:endParaRPr lang="en-US" sz="2400" b="1" cap="none" spc="0" dirty="0">
              <a:ln w="1905"/>
              <a:solidFill>
                <a:schemeClr val="bg1"/>
              </a:soli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9781068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fade">
                                      <p:cBhvr>
                                        <p:cTn id="7" dur="1000"/>
                                        <p:tgtEl>
                                          <p:spTgt spid="16">
                                            <p:txEl>
                                              <p:pRg st="0" end="0"/>
                                            </p:txEl>
                                          </p:spTgt>
                                        </p:tgtEl>
                                      </p:cBhvr>
                                    </p:animEffect>
                                    <p:anim calcmode="lin" valueType="num">
                                      <p:cBhvr>
                                        <p:cTn id="8" dur="100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6">
                                            <p:txEl>
                                              <p:pRg st="1" end="1"/>
                                            </p:txEl>
                                          </p:spTgt>
                                        </p:tgtEl>
                                        <p:attrNameLst>
                                          <p:attrName>style.visibility</p:attrName>
                                        </p:attrNameLst>
                                      </p:cBhvr>
                                      <p:to>
                                        <p:strVal val="visible"/>
                                      </p:to>
                                    </p:set>
                                    <p:animEffect transition="in" filter="fade">
                                      <p:cBhvr>
                                        <p:cTn id="12" dur="1000"/>
                                        <p:tgtEl>
                                          <p:spTgt spid="16">
                                            <p:txEl>
                                              <p:pRg st="1" end="1"/>
                                            </p:txEl>
                                          </p:spTgt>
                                        </p:tgtEl>
                                      </p:cBhvr>
                                    </p:animEffect>
                                    <p:anim calcmode="lin" valueType="num">
                                      <p:cBhvr>
                                        <p:cTn id="13" dur="1000" fill="hold"/>
                                        <p:tgtEl>
                                          <p:spTgt spid="16">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6">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6">
                                            <p:txEl>
                                              <p:pRg st="2" end="2"/>
                                            </p:txEl>
                                          </p:spTgt>
                                        </p:tgtEl>
                                        <p:attrNameLst>
                                          <p:attrName>style.visibility</p:attrName>
                                        </p:attrNameLst>
                                      </p:cBhvr>
                                      <p:to>
                                        <p:strVal val="visible"/>
                                      </p:to>
                                    </p:set>
                                    <p:animEffect transition="in" filter="fade">
                                      <p:cBhvr>
                                        <p:cTn id="17" dur="1000"/>
                                        <p:tgtEl>
                                          <p:spTgt spid="16">
                                            <p:txEl>
                                              <p:pRg st="2" end="2"/>
                                            </p:txEl>
                                          </p:spTgt>
                                        </p:tgtEl>
                                      </p:cBhvr>
                                    </p:animEffect>
                                    <p:anim calcmode="lin" valueType="num">
                                      <p:cBhvr>
                                        <p:cTn id="18" dur="1000" fill="hold"/>
                                        <p:tgtEl>
                                          <p:spTgt spid="16">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6">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6">
                                            <p:txEl>
                                              <p:pRg st="3" end="3"/>
                                            </p:txEl>
                                          </p:spTgt>
                                        </p:tgtEl>
                                        <p:attrNameLst>
                                          <p:attrName>style.visibility</p:attrName>
                                        </p:attrNameLst>
                                      </p:cBhvr>
                                      <p:to>
                                        <p:strVal val="visible"/>
                                      </p:to>
                                    </p:set>
                                    <p:animEffect transition="in" filter="fade">
                                      <p:cBhvr>
                                        <p:cTn id="22" dur="1000"/>
                                        <p:tgtEl>
                                          <p:spTgt spid="16">
                                            <p:txEl>
                                              <p:pRg st="3" end="3"/>
                                            </p:txEl>
                                          </p:spTgt>
                                        </p:tgtEl>
                                      </p:cBhvr>
                                    </p:animEffect>
                                    <p:anim calcmode="lin" valueType="num">
                                      <p:cBhvr>
                                        <p:cTn id="23" dur="1000" fill="hold"/>
                                        <p:tgtEl>
                                          <p:spTgt spid="16">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6">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6">
                                            <p:txEl>
                                              <p:pRg st="4" end="4"/>
                                            </p:txEl>
                                          </p:spTgt>
                                        </p:tgtEl>
                                        <p:attrNameLst>
                                          <p:attrName>style.visibility</p:attrName>
                                        </p:attrNameLst>
                                      </p:cBhvr>
                                      <p:to>
                                        <p:strVal val="visible"/>
                                      </p:to>
                                    </p:set>
                                    <p:animEffect transition="in" filter="fade">
                                      <p:cBhvr>
                                        <p:cTn id="27" dur="1000"/>
                                        <p:tgtEl>
                                          <p:spTgt spid="16">
                                            <p:txEl>
                                              <p:pRg st="4" end="4"/>
                                            </p:txEl>
                                          </p:spTgt>
                                        </p:tgtEl>
                                      </p:cBhvr>
                                    </p:animEffect>
                                    <p:anim calcmode="lin" valueType="num">
                                      <p:cBhvr>
                                        <p:cTn id="28" dur="1000" fill="hold"/>
                                        <p:tgtEl>
                                          <p:spTgt spid="16">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16">
                                            <p:txEl>
                                              <p:pRg st="6" end="6"/>
                                            </p:txEl>
                                          </p:spTgt>
                                        </p:tgtEl>
                                        <p:attrNameLst>
                                          <p:attrName>style.visibility</p:attrName>
                                        </p:attrNameLst>
                                      </p:cBhvr>
                                      <p:to>
                                        <p:strVal val="visible"/>
                                      </p:to>
                                    </p:set>
                                    <p:animEffect transition="in" filter="fade">
                                      <p:cBhvr>
                                        <p:cTn id="34" dur="1000"/>
                                        <p:tgtEl>
                                          <p:spTgt spid="16">
                                            <p:txEl>
                                              <p:pRg st="6" end="6"/>
                                            </p:txEl>
                                          </p:spTgt>
                                        </p:tgtEl>
                                      </p:cBhvr>
                                    </p:animEffect>
                                    <p:anim calcmode="lin" valueType="num">
                                      <p:cBhvr>
                                        <p:cTn id="35" dur="1000" fill="hold"/>
                                        <p:tgtEl>
                                          <p:spTgt spid="16">
                                            <p:txEl>
                                              <p:pRg st="6" end="6"/>
                                            </p:txEl>
                                          </p:spTgt>
                                        </p:tgtEl>
                                        <p:attrNameLst>
                                          <p:attrName>ppt_x</p:attrName>
                                        </p:attrNameLst>
                                      </p:cBhvr>
                                      <p:tavLst>
                                        <p:tav tm="0">
                                          <p:val>
                                            <p:strVal val="#ppt_x"/>
                                          </p:val>
                                        </p:tav>
                                        <p:tav tm="100000">
                                          <p:val>
                                            <p:strVal val="#ppt_x"/>
                                          </p:val>
                                        </p:tav>
                                      </p:tavLst>
                                    </p:anim>
                                    <p:anim calcmode="lin" valueType="num">
                                      <p:cBhvr>
                                        <p:cTn id="36" dur="1000" fill="hold"/>
                                        <p:tgtEl>
                                          <p:spTgt spid="16">
                                            <p:txEl>
                                              <p:pRg st="6" end="6"/>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6">
                                            <p:txEl>
                                              <p:pRg st="7" end="7"/>
                                            </p:txEl>
                                          </p:spTgt>
                                        </p:tgtEl>
                                        <p:attrNameLst>
                                          <p:attrName>style.visibility</p:attrName>
                                        </p:attrNameLst>
                                      </p:cBhvr>
                                      <p:to>
                                        <p:strVal val="visible"/>
                                      </p:to>
                                    </p:set>
                                    <p:animEffect transition="in" filter="fade">
                                      <p:cBhvr>
                                        <p:cTn id="39" dur="1000"/>
                                        <p:tgtEl>
                                          <p:spTgt spid="16">
                                            <p:txEl>
                                              <p:pRg st="7" end="7"/>
                                            </p:txEl>
                                          </p:spTgt>
                                        </p:tgtEl>
                                      </p:cBhvr>
                                    </p:animEffect>
                                    <p:anim calcmode="lin" valueType="num">
                                      <p:cBhvr>
                                        <p:cTn id="40" dur="1000" fill="hold"/>
                                        <p:tgtEl>
                                          <p:spTgt spid="16">
                                            <p:txEl>
                                              <p:pRg st="7" end="7"/>
                                            </p:txEl>
                                          </p:spTgt>
                                        </p:tgtEl>
                                        <p:attrNameLst>
                                          <p:attrName>ppt_x</p:attrName>
                                        </p:attrNameLst>
                                      </p:cBhvr>
                                      <p:tavLst>
                                        <p:tav tm="0">
                                          <p:val>
                                            <p:strVal val="#ppt_x"/>
                                          </p:val>
                                        </p:tav>
                                        <p:tav tm="100000">
                                          <p:val>
                                            <p:strVal val="#ppt_x"/>
                                          </p:val>
                                        </p:tav>
                                      </p:tavLst>
                                    </p:anim>
                                    <p:anim calcmode="lin" valueType="num">
                                      <p:cBhvr>
                                        <p:cTn id="41" dur="1000" fill="hold"/>
                                        <p:tgtEl>
                                          <p:spTgt spid="16">
                                            <p:txEl>
                                              <p:pRg st="7" end="7"/>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6">
                                            <p:txEl>
                                              <p:pRg st="8" end="8"/>
                                            </p:txEl>
                                          </p:spTgt>
                                        </p:tgtEl>
                                        <p:attrNameLst>
                                          <p:attrName>style.visibility</p:attrName>
                                        </p:attrNameLst>
                                      </p:cBhvr>
                                      <p:to>
                                        <p:strVal val="visible"/>
                                      </p:to>
                                    </p:set>
                                    <p:animEffect transition="in" filter="fade">
                                      <p:cBhvr>
                                        <p:cTn id="44" dur="1000"/>
                                        <p:tgtEl>
                                          <p:spTgt spid="16">
                                            <p:txEl>
                                              <p:pRg st="8" end="8"/>
                                            </p:txEl>
                                          </p:spTgt>
                                        </p:tgtEl>
                                      </p:cBhvr>
                                    </p:animEffect>
                                    <p:anim calcmode="lin" valueType="num">
                                      <p:cBhvr>
                                        <p:cTn id="45" dur="1000" fill="hold"/>
                                        <p:tgtEl>
                                          <p:spTgt spid="16">
                                            <p:txEl>
                                              <p:pRg st="8" end="8"/>
                                            </p:txEl>
                                          </p:spTgt>
                                        </p:tgtEl>
                                        <p:attrNameLst>
                                          <p:attrName>ppt_x</p:attrName>
                                        </p:attrNameLst>
                                      </p:cBhvr>
                                      <p:tavLst>
                                        <p:tav tm="0">
                                          <p:val>
                                            <p:strVal val="#ppt_x"/>
                                          </p:val>
                                        </p:tav>
                                        <p:tav tm="100000">
                                          <p:val>
                                            <p:strVal val="#ppt_x"/>
                                          </p:val>
                                        </p:tav>
                                      </p:tavLst>
                                    </p:anim>
                                    <p:anim calcmode="lin" valueType="num">
                                      <p:cBhvr>
                                        <p:cTn id="46" dur="1000" fill="hold"/>
                                        <p:tgtEl>
                                          <p:spTgt spid="16">
                                            <p:txEl>
                                              <p:pRg st="8" end="8"/>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16">
                                            <p:txEl>
                                              <p:pRg st="9" end="9"/>
                                            </p:txEl>
                                          </p:spTgt>
                                        </p:tgtEl>
                                        <p:attrNameLst>
                                          <p:attrName>style.visibility</p:attrName>
                                        </p:attrNameLst>
                                      </p:cBhvr>
                                      <p:to>
                                        <p:strVal val="visible"/>
                                      </p:to>
                                    </p:set>
                                    <p:animEffect transition="in" filter="fade">
                                      <p:cBhvr>
                                        <p:cTn id="49" dur="1000"/>
                                        <p:tgtEl>
                                          <p:spTgt spid="16">
                                            <p:txEl>
                                              <p:pRg st="9" end="9"/>
                                            </p:txEl>
                                          </p:spTgt>
                                        </p:tgtEl>
                                      </p:cBhvr>
                                    </p:animEffect>
                                    <p:anim calcmode="lin" valueType="num">
                                      <p:cBhvr>
                                        <p:cTn id="50" dur="1000" fill="hold"/>
                                        <p:tgtEl>
                                          <p:spTgt spid="16">
                                            <p:txEl>
                                              <p:pRg st="9" end="9"/>
                                            </p:txEl>
                                          </p:spTgt>
                                        </p:tgtEl>
                                        <p:attrNameLst>
                                          <p:attrName>ppt_x</p:attrName>
                                        </p:attrNameLst>
                                      </p:cBhvr>
                                      <p:tavLst>
                                        <p:tav tm="0">
                                          <p:val>
                                            <p:strVal val="#ppt_x"/>
                                          </p:val>
                                        </p:tav>
                                        <p:tav tm="100000">
                                          <p:val>
                                            <p:strVal val="#ppt_x"/>
                                          </p:val>
                                        </p:tav>
                                      </p:tavLst>
                                    </p:anim>
                                    <p:anim calcmode="lin" valueType="num">
                                      <p:cBhvr>
                                        <p:cTn id="51" dur="1000" fill="hold"/>
                                        <p:tgtEl>
                                          <p:spTgt spid="16">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blipFill dpi="0" rotWithShape="1">
            <a:blip r:embed="rId3">
              <a:alphaModFix amt="21000"/>
            </a:blip>
            <a:srcRect/>
            <a:stretch>
              <a:fillRect l="-30284" t="-93566" r="-85280" b="-6689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6200" y="228600"/>
            <a:ext cx="9296400" cy="998041"/>
          </a:xfrm>
          <a:prstGeom prst="rect">
            <a:avLst/>
          </a:prstGeom>
          <a:gradFill flip="none" rotWithShape="1">
            <a:gsLst>
              <a:gs pos="0">
                <a:schemeClr val="bg1"/>
              </a:gs>
              <a:gs pos="68000">
                <a:srgbClr val="00B0F0"/>
              </a:gs>
              <a:gs pos="85000">
                <a:srgbClr val="0087E6"/>
              </a:gs>
              <a:gs pos="100000">
                <a:srgbClr val="005CBF"/>
              </a:gs>
            </a:gsLst>
            <a:lin ang="1620000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2"/>
          <p:cNvSpPr>
            <a:spLocks noGrp="1"/>
          </p:cNvSpPr>
          <p:nvPr>
            <p:ph idx="1"/>
          </p:nvPr>
        </p:nvSpPr>
        <p:spPr>
          <a:xfrm>
            <a:off x="381000" y="1371600"/>
            <a:ext cx="8229600" cy="5334000"/>
          </a:xfrm>
        </p:spPr>
        <p:txBody>
          <a:bodyPr>
            <a:noAutofit/>
          </a:bodyPr>
          <a:lstStyle/>
          <a:p>
            <a:pPr marL="0" indent="0">
              <a:spcBef>
                <a:spcPct val="0"/>
              </a:spcBef>
              <a:buNone/>
              <a:defRPr/>
            </a:pPr>
            <a:r>
              <a:rPr lang="en-US" altLang="en-US" sz="2600" b="1" dirty="0" smtClean="0">
                <a:solidFill>
                  <a:srgbClr val="0070C0"/>
                </a:solidFill>
                <a:latin typeface="Leelawadee" panose="020B0502040204020203" pitchFamily="34" charset="-34"/>
                <a:cs typeface="Leelawadee" panose="020B0502040204020203" pitchFamily="34" charset="-34"/>
              </a:rPr>
              <a:t>Lower Predictable Costs</a:t>
            </a:r>
            <a:endParaRPr lang="en-US" altLang="en-US" sz="2600" b="1" dirty="0">
              <a:solidFill>
                <a:srgbClr val="0070C0"/>
              </a:solidFill>
              <a:latin typeface="Leelawadee" panose="020B0502040204020203" pitchFamily="34" charset="-34"/>
              <a:cs typeface="Leelawadee" panose="020B0502040204020203" pitchFamily="34" charset="-34"/>
            </a:endParaRPr>
          </a:p>
          <a:p>
            <a:pPr lvl="1">
              <a:spcBef>
                <a:spcPct val="0"/>
              </a:spcBef>
              <a:buFont typeface="Arial" charset="0"/>
              <a:buChar char="•"/>
              <a:defRPr/>
            </a:pPr>
            <a:r>
              <a:rPr lang="en-US" altLang="en-US" sz="2400" dirty="0" smtClean="0">
                <a:latin typeface="Leelawadee" panose="020B0502040204020203" pitchFamily="34" charset="-34"/>
                <a:cs typeface="Leelawadee" panose="020B0502040204020203" pitchFamily="34" charset="-34"/>
              </a:rPr>
              <a:t>We Started as a Wholesaler</a:t>
            </a:r>
          </a:p>
          <a:p>
            <a:pPr lvl="1">
              <a:spcBef>
                <a:spcPct val="0"/>
              </a:spcBef>
              <a:buFont typeface="Arial" charset="0"/>
              <a:buChar char="•"/>
              <a:defRPr/>
            </a:pPr>
            <a:r>
              <a:rPr lang="en-US" altLang="en-US" sz="2400" dirty="0" smtClean="0">
                <a:latin typeface="Leelawadee" panose="020B0502040204020203" pitchFamily="34" charset="-34"/>
                <a:cs typeface="Leelawadee" panose="020B0502040204020203" pitchFamily="34" charset="-34"/>
              </a:rPr>
              <a:t>Simplified / All-Inclusive Processing</a:t>
            </a:r>
          </a:p>
          <a:p>
            <a:pPr lvl="2">
              <a:spcBef>
                <a:spcPct val="0"/>
              </a:spcBef>
              <a:buFont typeface="Arial" charset="0"/>
              <a:buChar char="•"/>
              <a:defRPr/>
            </a:pPr>
            <a:r>
              <a:rPr lang="en-US" altLang="en-US" sz="1800" dirty="0" smtClean="0">
                <a:latin typeface="Leelawadee" panose="020B0502040204020203" pitchFamily="34" charset="-34"/>
                <a:cs typeface="Leelawadee" panose="020B0502040204020203" pitchFamily="34" charset="-34"/>
              </a:rPr>
              <a:t>Processing is Based on Original </a:t>
            </a:r>
            <a:r>
              <a:rPr lang="en-US" altLang="en-US" sz="1800" dirty="0">
                <a:latin typeface="Leelawadee" panose="020B0502040204020203" pitchFamily="34" charset="-34"/>
                <a:cs typeface="Leelawadee" panose="020B0502040204020203" pitchFamily="34" charset="-34"/>
              </a:rPr>
              <a:t>D</a:t>
            </a:r>
            <a:r>
              <a:rPr lang="en-US" altLang="en-US" sz="1800" dirty="0" smtClean="0">
                <a:latin typeface="Leelawadee" panose="020B0502040204020203" pitchFamily="34" charset="-34"/>
                <a:cs typeface="Leelawadee" panose="020B0502040204020203" pitchFamily="34" charset="-34"/>
              </a:rPr>
              <a:t>ata </a:t>
            </a:r>
            <a:r>
              <a:rPr lang="en-US" altLang="en-US" sz="1800" dirty="0">
                <a:latin typeface="Leelawadee" panose="020B0502040204020203" pitchFamily="34" charset="-34"/>
                <a:cs typeface="Leelawadee" panose="020B0502040204020203" pitchFamily="34" charset="-34"/>
              </a:rPr>
              <a:t>S</a:t>
            </a:r>
            <a:r>
              <a:rPr lang="en-US" altLang="en-US" sz="1800" dirty="0" smtClean="0">
                <a:latin typeface="Leelawadee" panose="020B0502040204020203" pitchFamily="34" charset="-34"/>
                <a:cs typeface="Leelawadee" panose="020B0502040204020203" pitchFamily="34" charset="-34"/>
              </a:rPr>
              <a:t>ize</a:t>
            </a:r>
          </a:p>
          <a:p>
            <a:pPr lvl="2">
              <a:spcBef>
                <a:spcPct val="0"/>
              </a:spcBef>
              <a:buFont typeface="Arial" charset="0"/>
              <a:buChar char="•"/>
              <a:defRPr/>
            </a:pPr>
            <a:r>
              <a:rPr lang="en-US" altLang="en-US" sz="1800" dirty="0" smtClean="0">
                <a:latin typeface="Leelawadee" panose="020B0502040204020203" pitchFamily="34" charset="-34"/>
                <a:cs typeface="Leelawadee" panose="020B0502040204020203" pitchFamily="34" charset="-34"/>
              </a:rPr>
              <a:t>Early </a:t>
            </a:r>
            <a:r>
              <a:rPr lang="en-US" altLang="en-US" sz="1800" dirty="0">
                <a:latin typeface="Leelawadee" panose="020B0502040204020203" pitchFamily="34" charset="-34"/>
                <a:cs typeface="Leelawadee" panose="020B0502040204020203" pitchFamily="34" charset="-34"/>
              </a:rPr>
              <a:t>Data Assessment, Processing, Filtering, Review &amp; </a:t>
            </a:r>
            <a:r>
              <a:rPr lang="en-US" altLang="en-US" sz="1800" dirty="0" smtClean="0">
                <a:latin typeface="Leelawadee" panose="020B0502040204020203" pitchFamily="34" charset="-34"/>
                <a:cs typeface="Leelawadee" panose="020B0502040204020203" pitchFamily="34" charset="-34"/>
              </a:rPr>
              <a:t>Production</a:t>
            </a:r>
          </a:p>
          <a:p>
            <a:pPr marL="0" indent="0">
              <a:spcBef>
                <a:spcPct val="0"/>
              </a:spcBef>
              <a:buNone/>
              <a:defRPr/>
            </a:pPr>
            <a:r>
              <a:rPr lang="en-US" altLang="en-US" sz="2600" b="1" dirty="0" smtClean="0">
                <a:solidFill>
                  <a:srgbClr val="0070C0"/>
                </a:solidFill>
                <a:latin typeface="Leelawadee" panose="020B0502040204020203" pitchFamily="34" charset="-34"/>
                <a:cs typeface="Leelawadee" panose="020B0502040204020203" pitchFamily="34" charset="-34"/>
              </a:rPr>
              <a:t>We Simplify the Discovery Process</a:t>
            </a:r>
            <a:endParaRPr lang="en-US" altLang="en-US" sz="2600" dirty="0" smtClean="0">
              <a:solidFill>
                <a:srgbClr val="0070C0"/>
              </a:solidFill>
              <a:latin typeface="Leelawadee" panose="020B0502040204020203" pitchFamily="34" charset="-34"/>
              <a:cs typeface="Leelawadee" panose="020B0502040204020203" pitchFamily="34" charset="-34"/>
            </a:endParaRPr>
          </a:p>
          <a:p>
            <a:pPr lvl="1">
              <a:spcBef>
                <a:spcPct val="0"/>
              </a:spcBef>
              <a:buFont typeface="Arial" charset="0"/>
              <a:buChar char="•"/>
              <a:defRPr/>
            </a:pPr>
            <a:r>
              <a:rPr lang="en-US" altLang="en-US" sz="2400" dirty="0" smtClean="0">
                <a:latin typeface="Leelawadee" panose="020B0502040204020203" pitchFamily="34" charset="-34"/>
                <a:cs typeface="Leelawadee" panose="020B0502040204020203" pitchFamily="34" charset="-34"/>
              </a:rPr>
              <a:t>Self-Service </a:t>
            </a:r>
            <a:r>
              <a:rPr lang="en-US" altLang="en-US" sz="2400" dirty="0">
                <a:latin typeface="Leelawadee" panose="020B0502040204020203" pitchFamily="34" charset="-34"/>
                <a:cs typeface="Leelawadee" panose="020B0502040204020203" pitchFamily="34" charset="-34"/>
              </a:rPr>
              <a:t>/ Easy to Use Cloud-Based Technology</a:t>
            </a:r>
          </a:p>
          <a:p>
            <a:pPr lvl="2">
              <a:spcBef>
                <a:spcPct val="0"/>
              </a:spcBef>
              <a:buFont typeface="Arial" charset="0"/>
              <a:buChar char="•"/>
              <a:defRPr/>
            </a:pPr>
            <a:r>
              <a:rPr lang="en-US" altLang="en-US" sz="1800" dirty="0" smtClean="0">
                <a:latin typeface="Leelawadee" panose="020B0502040204020203" pitchFamily="34" charset="-34"/>
                <a:cs typeface="Leelawadee" panose="020B0502040204020203" pitchFamily="34" charset="-34"/>
              </a:rPr>
              <a:t>Point </a:t>
            </a:r>
            <a:r>
              <a:rPr lang="en-US" altLang="en-US" sz="1800" dirty="0">
                <a:latin typeface="Leelawadee" panose="020B0502040204020203" pitchFamily="34" charset="-34"/>
                <a:cs typeface="Leelawadee" panose="020B0502040204020203" pitchFamily="34" charset="-34"/>
              </a:rPr>
              <a:t>&amp; Click with Built in Early Data Assessment</a:t>
            </a:r>
          </a:p>
          <a:p>
            <a:pPr lvl="1">
              <a:spcBef>
                <a:spcPct val="0"/>
              </a:spcBef>
              <a:buFont typeface="Arial" charset="0"/>
              <a:buChar char="•"/>
              <a:defRPr/>
            </a:pPr>
            <a:r>
              <a:rPr lang="en-US" altLang="en-US" sz="2400" dirty="0" smtClean="0">
                <a:latin typeface="Leelawadee" panose="020B0502040204020203" pitchFamily="34" charset="-34"/>
                <a:cs typeface="Leelawadee" panose="020B0502040204020203" pitchFamily="34" charset="-34"/>
              </a:rPr>
              <a:t>Convenient </a:t>
            </a:r>
            <a:r>
              <a:rPr lang="en-US" altLang="en-US" sz="2400" dirty="0">
                <a:latin typeface="Leelawadee" panose="020B0502040204020203" pitchFamily="34" charset="-34"/>
                <a:cs typeface="Leelawadee" panose="020B0502040204020203" pitchFamily="34" charset="-34"/>
              </a:rPr>
              <a:t>/ Always Available</a:t>
            </a:r>
          </a:p>
          <a:p>
            <a:pPr lvl="1">
              <a:spcBef>
                <a:spcPct val="0"/>
              </a:spcBef>
              <a:buFont typeface="Arial" charset="0"/>
              <a:buChar char="•"/>
              <a:defRPr/>
            </a:pPr>
            <a:r>
              <a:rPr lang="en-US" altLang="en-US" sz="2400" dirty="0" smtClean="0">
                <a:latin typeface="Leelawadee" panose="020B0502040204020203" pitchFamily="34" charset="-34"/>
                <a:cs typeface="Leelawadee" panose="020B0502040204020203" pitchFamily="34" charset="-34"/>
              </a:rPr>
              <a:t>Distributed </a:t>
            </a:r>
            <a:r>
              <a:rPr lang="en-US" altLang="en-US" sz="2400" dirty="0">
                <a:latin typeface="Leelawadee" panose="020B0502040204020203" pitchFamily="34" charset="-34"/>
                <a:cs typeface="Leelawadee" panose="020B0502040204020203" pitchFamily="34" charset="-34"/>
              </a:rPr>
              <a:t>Processing for Scalability</a:t>
            </a:r>
          </a:p>
          <a:p>
            <a:pPr marL="0" indent="0">
              <a:spcBef>
                <a:spcPct val="0"/>
              </a:spcBef>
              <a:buNone/>
              <a:defRPr/>
            </a:pPr>
            <a:r>
              <a:rPr lang="en-US" altLang="en-US" sz="2600" b="1" dirty="0" smtClean="0">
                <a:solidFill>
                  <a:srgbClr val="0070C0"/>
                </a:solidFill>
                <a:latin typeface="Leelawadee" panose="020B0502040204020203" pitchFamily="34" charset="-34"/>
                <a:cs typeface="Leelawadee" panose="020B0502040204020203" pitchFamily="34" charset="-34"/>
              </a:rPr>
              <a:t>Worry </a:t>
            </a:r>
            <a:r>
              <a:rPr lang="en-US" altLang="en-US" sz="2600" b="1" dirty="0">
                <a:solidFill>
                  <a:srgbClr val="0070C0"/>
                </a:solidFill>
                <a:latin typeface="Leelawadee" panose="020B0502040204020203" pitchFamily="34" charset="-34"/>
                <a:cs typeface="Leelawadee" panose="020B0502040204020203" pitchFamily="34" charset="-34"/>
              </a:rPr>
              <a:t>Free eDiscovery</a:t>
            </a:r>
          </a:p>
          <a:p>
            <a:pPr lvl="1">
              <a:spcBef>
                <a:spcPct val="0"/>
              </a:spcBef>
              <a:buFont typeface="Arial" charset="0"/>
              <a:buChar char="•"/>
              <a:defRPr/>
            </a:pPr>
            <a:r>
              <a:rPr lang="en-US" altLang="en-US" sz="2400" dirty="0">
                <a:latin typeface="Leelawadee" panose="020B0502040204020203" pitchFamily="34" charset="-34"/>
                <a:cs typeface="Leelawadee" panose="020B0502040204020203" pitchFamily="34" charset="-34"/>
              </a:rPr>
              <a:t>Private </a:t>
            </a:r>
            <a:r>
              <a:rPr lang="en-US" altLang="en-US" sz="2400" dirty="0" smtClean="0">
                <a:latin typeface="Leelawadee" panose="020B0502040204020203" pitchFamily="34" charset="-34"/>
                <a:cs typeface="Leelawadee" panose="020B0502040204020203" pitchFamily="34" charset="-34"/>
              </a:rPr>
              <a:t>Cloud Infrastructure</a:t>
            </a:r>
            <a:endParaRPr lang="en-US" altLang="en-US" sz="2400" dirty="0">
              <a:latin typeface="Leelawadee" panose="020B0502040204020203" pitchFamily="34" charset="-34"/>
              <a:cs typeface="Leelawadee" panose="020B0502040204020203" pitchFamily="34" charset="-34"/>
            </a:endParaRPr>
          </a:p>
          <a:p>
            <a:pPr lvl="1">
              <a:spcBef>
                <a:spcPct val="0"/>
              </a:spcBef>
              <a:buFont typeface="Arial" charset="0"/>
              <a:buChar char="•"/>
              <a:defRPr/>
            </a:pPr>
            <a:r>
              <a:rPr lang="en-US" altLang="en-US" sz="2400" dirty="0" smtClean="0">
                <a:latin typeface="Leelawadee" panose="020B0502040204020203" pitchFamily="34" charset="-34"/>
                <a:cs typeface="Leelawadee" panose="020B0502040204020203" pitchFamily="34" charset="-34"/>
              </a:rPr>
              <a:t>Technology </a:t>
            </a:r>
            <a:r>
              <a:rPr lang="en-US" altLang="en-US" sz="2400" dirty="0">
                <a:latin typeface="Leelawadee" panose="020B0502040204020203" pitchFamily="34" charset="-34"/>
                <a:cs typeface="Leelawadee" panose="020B0502040204020203" pitchFamily="34" charset="-34"/>
              </a:rPr>
              <a:t>Developed &amp; Supported by CloudNine</a:t>
            </a:r>
          </a:p>
          <a:p>
            <a:pPr lvl="1">
              <a:spcBef>
                <a:spcPct val="0"/>
              </a:spcBef>
              <a:buFont typeface="Arial" charset="0"/>
              <a:buChar char="•"/>
              <a:defRPr/>
            </a:pPr>
            <a:r>
              <a:rPr lang="en-US" altLang="en-US" sz="2400" dirty="0" smtClean="0">
                <a:latin typeface="Leelawadee" panose="020B0502040204020203" pitchFamily="34" charset="-34"/>
                <a:cs typeface="Leelawadee" panose="020B0502040204020203" pitchFamily="34" charset="-34"/>
              </a:rPr>
              <a:t>100</a:t>
            </a:r>
            <a:r>
              <a:rPr lang="en-US" altLang="en-US" sz="2400" dirty="0">
                <a:latin typeface="Leelawadee" panose="020B0502040204020203" pitchFamily="34" charset="-34"/>
                <a:cs typeface="Leelawadee" panose="020B0502040204020203" pitchFamily="34" charset="-34"/>
              </a:rPr>
              <a:t>% Automated / Seamless</a:t>
            </a:r>
          </a:p>
          <a:p>
            <a:pPr lvl="2">
              <a:spcBef>
                <a:spcPct val="0"/>
              </a:spcBef>
              <a:buFont typeface="Arial" charset="0"/>
              <a:buChar char="•"/>
              <a:defRPr/>
            </a:pPr>
            <a:r>
              <a:rPr lang="en-US" altLang="en-US" sz="1800" dirty="0" smtClean="0">
                <a:latin typeface="Leelawadee" panose="020B0502040204020203" pitchFamily="34" charset="-34"/>
                <a:cs typeface="Leelawadee" panose="020B0502040204020203" pitchFamily="34" charset="-34"/>
              </a:rPr>
              <a:t>Fully </a:t>
            </a:r>
            <a:r>
              <a:rPr lang="en-US" altLang="en-US" sz="1800" dirty="0">
                <a:latin typeface="Leelawadee" panose="020B0502040204020203" pitchFamily="34" charset="-34"/>
                <a:cs typeface="Leelawadee" panose="020B0502040204020203" pitchFamily="34" charset="-34"/>
              </a:rPr>
              <a:t>Integrated End-to-End Solution</a:t>
            </a:r>
          </a:p>
        </p:txBody>
      </p:sp>
      <p:sp>
        <p:nvSpPr>
          <p:cNvPr id="3" name="Rectangle 2"/>
          <p:cNvSpPr/>
          <p:nvPr/>
        </p:nvSpPr>
        <p:spPr>
          <a:xfrm>
            <a:off x="990600" y="297359"/>
            <a:ext cx="6931706" cy="769441"/>
          </a:xfrm>
          <a:prstGeom prst="rect">
            <a:avLst/>
          </a:prstGeom>
          <a:noFill/>
        </p:spPr>
        <p:txBody>
          <a:bodyPr wrap="none" lIns="91440" tIns="45720" rIns="91440" bIns="45720">
            <a:spAutoFit/>
          </a:bodyPr>
          <a:lstStyle/>
          <a:p>
            <a:pPr algn="ctr"/>
            <a:r>
              <a:rPr lang="en-US" altLang="en-US" sz="4000" b="1" cap="none" spc="0" dirty="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The </a:t>
            </a:r>
            <a:r>
              <a:rPr lang="en-US" altLang="en-US" sz="4000" b="1" cap="none" spc="0" dirty="0" err="1">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CloudNine</a:t>
            </a:r>
            <a:r>
              <a:rPr lang="en-US" altLang="en-US" sz="4000" b="1" cap="none" spc="0" dirty="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 </a:t>
            </a:r>
            <a:r>
              <a:rPr lang="en-US" altLang="en-US" sz="4400" b="1" i="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D</a:t>
            </a:r>
            <a:r>
              <a:rPr lang="en-US" altLang="en-US" sz="4000" b="1" i="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IFFERENCE</a:t>
            </a:r>
            <a:endParaRPr lang="en-US" sz="4000" b="1" i="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endParaRPr>
          </a:p>
        </p:txBody>
      </p:sp>
    </p:spTree>
    <p:extLst>
      <p:ext uri="{BB962C8B-B14F-4D97-AF65-F5344CB8AC3E}">
        <p14:creationId xmlns:p14="http://schemas.microsoft.com/office/powerpoint/2010/main" val="22087870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1000"/>
                                        <p:tgtEl>
                                          <p:spTgt spid="6">
                                            <p:txEl>
                                              <p:pRg st="1" end="1"/>
                                            </p:txEl>
                                          </p:spTgt>
                                        </p:tgtEl>
                                      </p:cBhvr>
                                    </p:animEffect>
                                    <p:anim calcmode="lin" valueType="num">
                                      <p:cBhvr>
                                        <p:cTn id="13"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1000"/>
                                        <p:tgtEl>
                                          <p:spTgt spid="6">
                                            <p:txEl>
                                              <p:pRg st="2" end="2"/>
                                            </p:txEl>
                                          </p:spTgt>
                                        </p:tgtEl>
                                      </p:cBhvr>
                                    </p:animEffect>
                                    <p:anim calcmode="lin" valueType="num">
                                      <p:cBhvr>
                                        <p:cTn id="18"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1000"/>
                                        <p:tgtEl>
                                          <p:spTgt spid="6">
                                            <p:txEl>
                                              <p:pRg st="3" end="3"/>
                                            </p:txEl>
                                          </p:spTgt>
                                        </p:tgtEl>
                                      </p:cBhvr>
                                    </p:animEffect>
                                    <p:anim calcmode="lin" valueType="num">
                                      <p:cBhvr>
                                        <p:cTn id="23"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6">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1000"/>
                                        <p:tgtEl>
                                          <p:spTgt spid="6">
                                            <p:txEl>
                                              <p:pRg st="4" end="4"/>
                                            </p:txEl>
                                          </p:spTgt>
                                        </p:tgtEl>
                                      </p:cBhvr>
                                    </p:animEffect>
                                    <p:anim calcmode="lin" valueType="num">
                                      <p:cBhvr>
                                        <p:cTn id="28"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6">
                                            <p:txEl>
                                              <p:pRg st="5" end="5"/>
                                            </p:txEl>
                                          </p:spTgt>
                                        </p:tgtEl>
                                        <p:attrNameLst>
                                          <p:attrName>style.visibility</p:attrName>
                                        </p:attrNameLst>
                                      </p:cBhvr>
                                      <p:to>
                                        <p:strVal val="visible"/>
                                      </p:to>
                                    </p:set>
                                    <p:animEffect transition="in" filter="fade">
                                      <p:cBhvr>
                                        <p:cTn id="34" dur="1000"/>
                                        <p:tgtEl>
                                          <p:spTgt spid="6">
                                            <p:txEl>
                                              <p:pRg st="5" end="5"/>
                                            </p:txEl>
                                          </p:spTgt>
                                        </p:tgtEl>
                                      </p:cBhvr>
                                    </p:animEffect>
                                    <p:anim calcmode="lin" valueType="num">
                                      <p:cBhvr>
                                        <p:cTn id="35"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6">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6">
                                            <p:txEl>
                                              <p:pRg st="6" end="6"/>
                                            </p:txEl>
                                          </p:spTgt>
                                        </p:tgtEl>
                                        <p:attrNameLst>
                                          <p:attrName>style.visibility</p:attrName>
                                        </p:attrNameLst>
                                      </p:cBhvr>
                                      <p:to>
                                        <p:strVal val="visible"/>
                                      </p:to>
                                    </p:set>
                                    <p:animEffect transition="in" filter="fade">
                                      <p:cBhvr>
                                        <p:cTn id="39" dur="1000"/>
                                        <p:tgtEl>
                                          <p:spTgt spid="6">
                                            <p:txEl>
                                              <p:pRg st="6" end="6"/>
                                            </p:txEl>
                                          </p:spTgt>
                                        </p:tgtEl>
                                      </p:cBhvr>
                                    </p:animEffect>
                                    <p:anim calcmode="lin" valueType="num">
                                      <p:cBhvr>
                                        <p:cTn id="40"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6">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6">
                                            <p:txEl>
                                              <p:pRg st="7" end="7"/>
                                            </p:txEl>
                                          </p:spTgt>
                                        </p:tgtEl>
                                        <p:attrNameLst>
                                          <p:attrName>style.visibility</p:attrName>
                                        </p:attrNameLst>
                                      </p:cBhvr>
                                      <p:to>
                                        <p:strVal val="visible"/>
                                      </p:to>
                                    </p:set>
                                    <p:animEffect transition="in" filter="fade">
                                      <p:cBhvr>
                                        <p:cTn id="44" dur="1000"/>
                                        <p:tgtEl>
                                          <p:spTgt spid="6">
                                            <p:txEl>
                                              <p:pRg st="7" end="7"/>
                                            </p:txEl>
                                          </p:spTgt>
                                        </p:tgtEl>
                                      </p:cBhvr>
                                    </p:animEffect>
                                    <p:anim calcmode="lin" valueType="num">
                                      <p:cBhvr>
                                        <p:cTn id="45"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6">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6">
                                            <p:txEl>
                                              <p:pRg st="8" end="8"/>
                                            </p:txEl>
                                          </p:spTgt>
                                        </p:tgtEl>
                                        <p:attrNameLst>
                                          <p:attrName>style.visibility</p:attrName>
                                        </p:attrNameLst>
                                      </p:cBhvr>
                                      <p:to>
                                        <p:strVal val="visible"/>
                                      </p:to>
                                    </p:set>
                                    <p:animEffect transition="in" filter="fade">
                                      <p:cBhvr>
                                        <p:cTn id="49" dur="1000"/>
                                        <p:tgtEl>
                                          <p:spTgt spid="6">
                                            <p:txEl>
                                              <p:pRg st="8" end="8"/>
                                            </p:txEl>
                                          </p:spTgt>
                                        </p:tgtEl>
                                      </p:cBhvr>
                                    </p:animEffect>
                                    <p:anim calcmode="lin" valueType="num">
                                      <p:cBhvr>
                                        <p:cTn id="50"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6">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6">
                                            <p:txEl>
                                              <p:pRg st="9" end="9"/>
                                            </p:txEl>
                                          </p:spTgt>
                                        </p:tgtEl>
                                        <p:attrNameLst>
                                          <p:attrName>style.visibility</p:attrName>
                                        </p:attrNameLst>
                                      </p:cBhvr>
                                      <p:to>
                                        <p:strVal val="visible"/>
                                      </p:to>
                                    </p:set>
                                    <p:animEffect transition="in" filter="fade">
                                      <p:cBhvr>
                                        <p:cTn id="54" dur="1000"/>
                                        <p:tgtEl>
                                          <p:spTgt spid="6">
                                            <p:txEl>
                                              <p:pRg st="9" end="9"/>
                                            </p:txEl>
                                          </p:spTgt>
                                        </p:tgtEl>
                                      </p:cBhvr>
                                    </p:animEffect>
                                    <p:anim calcmode="lin" valueType="num">
                                      <p:cBhvr>
                                        <p:cTn id="55" dur="1000" fill="hold"/>
                                        <p:tgtEl>
                                          <p:spTgt spid="6">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6">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6">
                                            <p:txEl>
                                              <p:pRg st="10" end="10"/>
                                            </p:txEl>
                                          </p:spTgt>
                                        </p:tgtEl>
                                        <p:attrNameLst>
                                          <p:attrName>style.visibility</p:attrName>
                                        </p:attrNameLst>
                                      </p:cBhvr>
                                      <p:to>
                                        <p:strVal val="visible"/>
                                      </p:to>
                                    </p:set>
                                    <p:animEffect transition="in" filter="fade">
                                      <p:cBhvr>
                                        <p:cTn id="61" dur="1000"/>
                                        <p:tgtEl>
                                          <p:spTgt spid="6">
                                            <p:txEl>
                                              <p:pRg st="10" end="10"/>
                                            </p:txEl>
                                          </p:spTgt>
                                        </p:tgtEl>
                                      </p:cBhvr>
                                    </p:animEffect>
                                    <p:anim calcmode="lin" valueType="num">
                                      <p:cBhvr>
                                        <p:cTn id="62" dur="1000" fill="hold"/>
                                        <p:tgtEl>
                                          <p:spTgt spid="6">
                                            <p:txEl>
                                              <p:pRg st="10" end="10"/>
                                            </p:txEl>
                                          </p:spTgt>
                                        </p:tgtEl>
                                        <p:attrNameLst>
                                          <p:attrName>ppt_x</p:attrName>
                                        </p:attrNameLst>
                                      </p:cBhvr>
                                      <p:tavLst>
                                        <p:tav tm="0">
                                          <p:val>
                                            <p:strVal val="#ppt_x"/>
                                          </p:val>
                                        </p:tav>
                                        <p:tav tm="100000">
                                          <p:val>
                                            <p:strVal val="#ppt_x"/>
                                          </p:val>
                                        </p:tav>
                                      </p:tavLst>
                                    </p:anim>
                                    <p:anim calcmode="lin" valueType="num">
                                      <p:cBhvr>
                                        <p:cTn id="63" dur="1000" fill="hold"/>
                                        <p:tgtEl>
                                          <p:spTgt spid="6">
                                            <p:txEl>
                                              <p:pRg st="10" end="10"/>
                                            </p:txEl>
                                          </p:spTgt>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6">
                                            <p:txEl>
                                              <p:pRg st="11" end="11"/>
                                            </p:txEl>
                                          </p:spTgt>
                                        </p:tgtEl>
                                        <p:attrNameLst>
                                          <p:attrName>style.visibility</p:attrName>
                                        </p:attrNameLst>
                                      </p:cBhvr>
                                      <p:to>
                                        <p:strVal val="visible"/>
                                      </p:to>
                                    </p:set>
                                    <p:animEffect transition="in" filter="fade">
                                      <p:cBhvr>
                                        <p:cTn id="66" dur="1000"/>
                                        <p:tgtEl>
                                          <p:spTgt spid="6">
                                            <p:txEl>
                                              <p:pRg st="11" end="11"/>
                                            </p:txEl>
                                          </p:spTgt>
                                        </p:tgtEl>
                                      </p:cBhvr>
                                    </p:animEffect>
                                    <p:anim calcmode="lin" valueType="num">
                                      <p:cBhvr>
                                        <p:cTn id="67" dur="1000" fill="hold"/>
                                        <p:tgtEl>
                                          <p:spTgt spid="6">
                                            <p:txEl>
                                              <p:pRg st="11" end="11"/>
                                            </p:txEl>
                                          </p:spTgt>
                                        </p:tgtEl>
                                        <p:attrNameLst>
                                          <p:attrName>ppt_x</p:attrName>
                                        </p:attrNameLst>
                                      </p:cBhvr>
                                      <p:tavLst>
                                        <p:tav tm="0">
                                          <p:val>
                                            <p:strVal val="#ppt_x"/>
                                          </p:val>
                                        </p:tav>
                                        <p:tav tm="100000">
                                          <p:val>
                                            <p:strVal val="#ppt_x"/>
                                          </p:val>
                                        </p:tav>
                                      </p:tavLst>
                                    </p:anim>
                                    <p:anim calcmode="lin" valueType="num">
                                      <p:cBhvr>
                                        <p:cTn id="68" dur="1000" fill="hold"/>
                                        <p:tgtEl>
                                          <p:spTgt spid="6">
                                            <p:txEl>
                                              <p:pRg st="11" end="11"/>
                                            </p:txEl>
                                          </p:spTgt>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6">
                                            <p:txEl>
                                              <p:pRg st="12" end="12"/>
                                            </p:txEl>
                                          </p:spTgt>
                                        </p:tgtEl>
                                        <p:attrNameLst>
                                          <p:attrName>style.visibility</p:attrName>
                                        </p:attrNameLst>
                                      </p:cBhvr>
                                      <p:to>
                                        <p:strVal val="visible"/>
                                      </p:to>
                                    </p:set>
                                    <p:animEffect transition="in" filter="fade">
                                      <p:cBhvr>
                                        <p:cTn id="71" dur="1000"/>
                                        <p:tgtEl>
                                          <p:spTgt spid="6">
                                            <p:txEl>
                                              <p:pRg st="12" end="12"/>
                                            </p:txEl>
                                          </p:spTgt>
                                        </p:tgtEl>
                                      </p:cBhvr>
                                    </p:animEffect>
                                    <p:anim calcmode="lin" valueType="num">
                                      <p:cBhvr>
                                        <p:cTn id="72" dur="1000" fill="hold"/>
                                        <p:tgtEl>
                                          <p:spTgt spid="6">
                                            <p:txEl>
                                              <p:pRg st="12" end="12"/>
                                            </p:txEl>
                                          </p:spTgt>
                                        </p:tgtEl>
                                        <p:attrNameLst>
                                          <p:attrName>ppt_x</p:attrName>
                                        </p:attrNameLst>
                                      </p:cBhvr>
                                      <p:tavLst>
                                        <p:tav tm="0">
                                          <p:val>
                                            <p:strVal val="#ppt_x"/>
                                          </p:val>
                                        </p:tav>
                                        <p:tav tm="100000">
                                          <p:val>
                                            <p:strVal val="#ppt_x"/>
                                          </p:val>
                                        </p:tav>
                                      </p:tavLst>
                                    </p:anim>
                                    <p:anim calcmode="lin" valueType="num">
                                      <p:cBhvr>
                                        <p:cTn id="73" dur="1000" fill="hold"/>
                                        <p:tgtEl>
                                          <p:spTgt spid="6">
                                            <p:txEl>
                                              <p:pRg st="12" end="12"/>
                                            </p:txEl>
                                          </p:spTgt>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6">
                                            <p:txEl>
                                              <p:pRg st="13" end="13"/>
                                            </p:txEl>
                                          </p:spTgt>
                                        </p:tgtEl>
                                        <p:attrNameLst>
                                          <p:attrName>style.visibility</p:attrName>
                                        </p:attrNameLst>
                                      </p:cBhvr>
                                      <p:to>
                                        <p:strVal val="visible"/>
                                      </p:to>
                                    </p:set>
                                    <p:animEffect transition="in" filter="fade">
                                      <p:cBhvr>
                                        <p:cTn id="76" dur="1000"/>
                                        <p:tgtEl>
                                          <p:spTgt spid="6">
                                            <p:txEl>
                                              <p:pRg st="13" end="13"/>
                                            </p:txEl>
                                          </p:spTgt>
                                        </p:tgtEl>
                                      </p:cBhvr>
                                    </p:animEffect>
                                    <p:anim calcmode="lin" valueType="num">
                                      <p:cBhvr>
                                        <p:cTn id="77" dur="1000" fill="hold"/>
                                        <p:tgtEl>
                                          <p:spTgt spid="6">
                                            <p:txEl>
                                              <p:pRg st="13" end="13"/>
                                            </p:txEl>
                                          </p:spTgt>
                                        </p:tgtEl>
                                        <p:attrNameLst>
                                          <p:attrName>ppt_x</p:attrName>
                                        </p:attrNameLst>
                                      </p:cBhvr>
                                      <p:tavLst>
                                        <p:tav tm="0">
                                          <p:val>
                                            <p:strVal val="#ppt_x"/>
                                          </p:val>
                                        </p:tav>
                                        <p:tav tm="100000">
                                          <p:val>
                                            <p:strVal val="#ppt_x"/>
                                          </p:val>
                                        </p:tav>
                                      </p:tavLst>
                                    </p:anim>
                                    <p:anim calcmode="lin" valueType="num">
                                      <p:cBhvr>
                                        <p:cTn id="78" dur="1000" fill="hold"/>
                                        <p:tgtEl>
                                          <p:spTgt spid="6">
                                            <p:txEl>
                                              <p:pRg st="13" end="13"/>
                                            </p:txEl>
                                          </p:spTgt>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0"/>
                                  </p:stCondLst>
                                  <p:childTnLst>
                                    <p:set>
                                      <p:cBhvr>
                                        <p:cTn id="80" dur="1" fill="hold">
                                          <p:stCondLst>
                                            <p:cond delay="0"/>
                                          </p:stCondLst>
                                        </p:cTn>
                                        <p:tgtEl>
                                          <p:spTgt spid="6">
                                            <p:txEl>
                                              <p:pRg st="14" end="14"/>
                                            </p:txEl>
                                          </p:spTgt>
                                        </p:tgtEl>
                                        <p:attrNameLst>
                                          <p:attrName>style.visibility</p:attrName>
                                        </p:attrNameLst>
                                      </p:cBhvr>
                                      <p:to>
                                        <p:strVal val="visible"/>
                                      </p:to>
                                    </p:set>
                                    <p:animEffect transition="in" filter="fade">
                                      <p:cBhvr>
                                        <p:cTn id="81" dur="1000"/>
                                        <p:tgtEl>
                                          <p:spTgt spid="6">
                                            <p:txEl>
                                              <p:pRg st="14" end="14"/>
                                            </p:txEl>
                                          </p:spTgt>
                                        </p:tgtEl>
                                      </p:cBhvr>
                                    </p:animEffect>
                                    <p:anim calcmode="lin" valueType="num">
                                      <p:cBhvr>
                                        <p:cTn id="82" dur="1000" fill="hold"/>
                                        <p:tgtEl>
                                          <p:spTgt spid="6">
                                            <p:txEl>
                                              <p:pRg st="14" end="14"/>
                                            </p:txEl>
                                          </p:spTgt>
                                        </p:tgtEl>
                                        <p:attrNameLst>
                                          <p:attrName>ppt_x</p:attrName>
                                        </p:attrNameLst>
                                      </p:cBhvr>
                                      <p:tavLst>
                                        <p:tav tm="0">
                                          <p:val>
                                            <p:strVal val="#ppt_x"/>
                                          </p:val>
                                        </p:tav>
                                        <p:tav tm="100000">
                                          <p:val>
                                            <p:strVal val="#ppt_x"/>
                                          </p:val>
                                        </p:tav>
                                      </p:tavLst>
                                    </p:anim>
                                    <p:anim calcmode="lin" valueType="num">
                                      <p:cBhvr>
                                        <p:cTn id="83" dur="1000" fill="hold"/>
                                        <p:tgtEl>
                                          <p:spTgt spid="6">
                                            <p:txEl>
                                              <p:pRg st="14" end="1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Rectangle 7"/>
          <p:cNvSpPr/>
          <p:nvPr/>
        </p:nvSpPr>
        <p:spPr>
          <a:xfrm flipH="1">
            <a:off x="-91440" y="0"/>
            <a:ext cx="9235440" cy="6858000"/>
          </a:xfrm>
          <a:prstGeom prst="rect">
            <a:avLst/>
          </a:prstGeom>
          <a:blipFill dpi="0" rotWithShape="1">
            <a:blip r:embed="rId3">
              <a:alphaModFix amt="21000"/>
            </a:blip>
            <a:srcRect/>
            <a:stretch>
              <a:fillRect l="-29984" t="-90634" r="-83446" b="-3134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228600"/>
            <a:ext cx="9144000" cy="998041"/>
          </a:xfrm>
          <a:prstGeom prst="rect">
            <a:avLst/>
          </a:prstGeom>
          <a:gradFill flip="none" rotWithShape="1">
            <a:gsLst>
              <a:gs pos="0">
                <a:schemeClr val="bg1"/>
              </a:gs>
              <a:gs pos="29000">
                <a:srgbClr val="00B0F0"/>
              </a:gs>
              <a:gs pos="53000">
                <a:srgbClr val="0087E6"/>
              </a:gs>
              <a:gs pos="100000">
                <a:srgbClr val="005CBF"/>
              </a:gs>
            </a:gsLst>
            <a:lin ang="0" scaled="1"/>
            <a:tileRect/>
          </a:gradFill>
          <a:ln>
            <a:noFill/>
          </a:ln>
          <a:effectLst>
            <a:outerShdw blurRad="190500" dist="38100" dir="2700000" sx="106000" sy="106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2"/>
          <p:cNvSpPr>
            <a:spLocks noGrp="1"/>
          </p:cNvSpPr>
          <p:nvPr>
            <p:ph idx="1"/>
          </p:nvPr>
        </p:nvSpPr>
        <p:spPr>
          <a:xfrm>
            <a:off x="533399" y="1600200"/>
            <a:ext cx="8229601" cy="4419600"/>
          </a:xfrm>
        </p:spPr>
        <p:txBody>
          <a:bodyPr>
            <a:normAutofit fontScale="92500"/>
          </a:bodyPr>
          <a:lstStyle/>
          <a:p>
            <a:pPr marL="0" indent="0" eaLnBrk="1" hangingPunct="1">
              <a:spcBef>
                <a:spcPct val="0"/>
              </a:spcBef>
              <a:buNone/>
              <a:defRPr/>
            </a:pPr>
            <a:r>
              <a:rPr lang="en-US" altLang="en-US" sz="2800" b="1" dirty="0" smtClean="0">
                <a:solidFill>
                  <a:srgbClr val="0070C0"/>
                </a:solidFill>
                <a:latin typeface="Arial" panose="020B0604020202020204" pitchFamily="34" charset="0"/>
                <a:cs typeface="Arial" panose="020B0604020202020204" pitchFamily="34" charset="0"/>
              </a:rPr>
              <a:t>Nothing has changed litigation more in the last 10 years than E-Discovery</a:t>
            </a:r>
          </a:p>
          <a:p>
            <a:pPr eaLnBrk="1" hangingPunct="1">
              <a:spcBef>
                <a:spcPct val="0"/>
              </a:spcBef>
              <a:buFont typeface="Arial" charset="0"/>
              <a:buChar char="•"/>
              <a:defRPr/>
            </a:pPr>
            <a:endParaRPr lang="en-US" altLang="en-US" sz="2800" b="1" dirty="0">
              <a:latin typeface="Arial" panose="020B0604020202020204" pitchFamily="34" charset="0"/>
              <a:cs typeface="Arial" panose="020B0604020202020204" pitchFamily="34" charset="0"/>
            </a:endParaRPr>
          </a:p>
          <a:p>
            <a:pPr marL="0" indent="0" eaLnBrk="1" hangingPunct="1">
              <a:spcBef>
                <a:spcPct val="0"/>
              </a:spcBef>
              <a:buNone/>
              <a:defRPr/>
            </a:pPr>
            <a:r>
              <a:rPr lang="en-US" altLang="en-US" sz="2800" b="1" dirty="0" smtClean="0">
                <a:solidFill>
                  <a:srgbClr val="0070C0"/>
                </a:solidFill>
                <a:latin typeface="Arial" panose="020B0604020202020204" pitchFamily="34" charset="0"/>
                <a:cs typeface="Arial" panose="020B0604020202020204" pitchFamily="34" charset="0"/>
              </a:rPr>
              <a:t>Large Amounts of Data:                                       </a:t>
            </a:r>
            <a:r>
              <a:rPr lang="en-US" altLang="en-US" sz="2400" dirty="0" smtClean="0">
                <a:latin typeface="Arial" panose="020B0604020202020204" pitchFamily="34" charset="0"/>
                <a:cs typeface="Arial" panose="020B0604020202020204" pitchFamily="34" charset="0"/>
              </a:rPr>
              <a:t>Sorting through vast amounts of information is time-consuming. </a:t>
            </a:r>
          </a:p>
          <a:p>
            <a:pPr lvl="2">
              <a:spcBef>
                <a:spcPct val="0"/>
              </a:spcBef>
              <a:buFont typeface="Arial" charset="0"/>
              <a:buChar char="•"/>
              <a:defRPr/>
            </a:pPr>
            <a:r>
              <a:rPr lang="en-US" altLang="en-US" sz="1800" dirty="0" smtClean="0">
                <a:latin typeface="Arial" panose="020B0604020202020204" pitchFamily="34" charset="0"/>
                <a:cs typeface="Arial" panose="020B0604020202020204" pitchFamily="34" charset="0"/>
              </a:rPr>
              <a:t>Data size grew 36,000 times from 2002 to 2011 (Source</a:t>
            </a:r>
            <a:r>
              <a:rPr lang="en-US" altLang="en-US" sz="1800" dirty="0">
                <a:latin typeface="Arial" panose="020B0604020202020204" pitchFamily="34" charset="0"/>
                <a:cs typeface="Arial" panose="020B0604020202020204" pitchFamily="34" charset="0"/>
              </a:rPr>
              <a:t>: </a:t>
            </a:r>
            <a:r>
              <a:rPr lang="en-US" altLang="en-US" sz="1800" i="1" dirty="0">
                <a:latin typeface="Arial" panose="020B0604020202020204" pitchFamily="34" charset="0"/>
                <a:cs typeface="Arial" panose="020B0604020202020204" pitchFamily="34" charset="0"/>
              </a:rPr>
              <a:t>International Data </a:t>
            </a:r>
            <a:r>
              <a:rPr lang="en-US" altLang="en-US" sz="1800" i="1" dirty="0" smtClean="0">
                <a:latin typeface="Arial" panose="020B0604020202020204" pitchFamily="34" charset="0"/>
                <a:cs typeface="Arial" panose="020B0604020202020204" pitchFamily="34" charset="0"/>
              </a:rPr>
              <a:t>Corporation</a:t>
            </a:r>
            <a:r>
              <a:rPr lang="en-US" altLang="en-US" sz="1800" dirty="0" smtClean="0">
                <a:latin typeface="Arial" panose="020B0604020202020204" pitchFamily="34" charset="0"/>
                <a:cs typeface="Arial" panose="020B0604020202020204" pitchFamily="34" charset="0"/>
              </a:rPr>
              <a:t>)</a:t>
            </a:r>
          </a:p>
          <a:p>
            <a:pPr lvl="2">
              <a:spcBef>
                <a:spcPct val="0"/>
              </a:spcBef>
              <a:buFont typeface="Arial" charset="0"/>
              <a:buChar char="•"/>
              <a:defRPr/>
            </a:pPr>
            <a:r>
              <a:rPr lang="en-US" altLang="en-US" sz="1800" dirty="0" smtClean="0">
                <a:latin typeface="Arial" panose="020B0604020202020204" pitchFamily="34" charset="0"/>
                <a:cs typeface="Arial" panose="020B0604020202020204" pitchFamily="34" charset="0"/>
              </a:rPr>
              <a:t>eDiscovery </a:t>
            </a:r>
            <a:r>
              <a:rPr lang="en-US" altLang="en-US" sz="1800" dirty="0">
                <a:latin typeface="Arial" panose="020B0604020202020204" pitchFamily="34" charset="0"/>
                <a:cs typeface="Arial" panose="020B0604020202020204" pitchFamily="34" charset="0"/>
              </a:rPr>
              <a:t>costs grew 69% from 2009 to 2013 (Source: </a:t>
            </a:r>
            <a:r>
              <a:rPr lang="en-US" altLang="en-US" sz="1800" i="1" dirty="0">
                <a:latin typeface="Arial" panose="020B0604020202020204" pitchFamily="34" charset="0"/>
                <a:cs typeface="Arial" panose="020B0604020202020204" pitchFamily="34" charset="0"/>
              </a:rPr>
              <a:t>Gartner</a:t>
            </a:r>
            <a:r>
              <a:rPr lang="en-US" altLang="en-US" sz="1800" dirty="0">
                <a:latin typeface="Arial" panose="020B0604020202020204" pitchFamily="34" charset="0"/>
                <a:cs typeface="Arial" panose="020B0604020202020204" pitchFamily="34" charset="0"/>
              </a:rPr>
              <a:t>)</a:t>
            </a:r>
          </a:p>
          <a:p>
            <a:pPr marL="0" indent="0" eaLnBrk="1" hangingPunct="1">
              <a:spcBef>
                <a:spcPct val="0"/>
              </a:spcBef>
              <a:buFont typeface="Arial" charset="0"/>
              <a:buNone/>
              <a:defRPr/>
            </a:pPr>
            <a:endParaRPr lang="en-US" altLang="en-US" sz="1800" dirty="0" smtClean="0">
              <a:latin typeface="Arial" panose="020B0604020202020204" pitchFamily="34" charset="0"/>
              <a:cs typeface="Arial" panose="020B0604020202020204" pitchFamily="34" charset="0"/>
            </a:endParaRPr>
          </a:p>
          <a:p>
            <a:pPr marL="0" indent="0" eaLnBrk="1" hangingPunct="1">
              <a:spcBef>
                <a:spcPct val="0"/>
              </a:spcBef>
              <a:buNone/>
              <a:defRPr/>
            </a:pPr>
            <a:r>
              <a:rPr lang="en-US" altLang="en-US" sz="2800" b="1" dirty="0" smtClean="0">
                <a:solidFill>
                  <a:srgbClr val="0070C0"/>
                </a:solidFill>
                <a:latin typeface="Arial" panose="020B0604020202020204" pitchFamily="34" charset="0"/>
                <a:cs typeface="Arial" panose="020B0604020202020204" pitchFamily="34" charset="0"/>
              </a:rPr>
              <a:t>Tired of traditional fees and unpredictable costs: </a:t>
            </a:r>
            <a:r>
              <a:rPr lang="en-US" altLang="en-US" sz="2400" dirty="0" smtClean="0">
                <a:latin typeface="Arial" panose="020B0604020202020204" pitchFamily="34" charset="0"/>
                <a:cs typeface="Arial" panose="020B0604020202020204" pitchFamily="34" charset="0"/>
              </a:rPr>
              <a:t>Load Fees, Processing Fees, OCR, Production Fees, etc.</a:t>
            </a:r>
            <a:endParaRPr lang="en-US" altLang="en-US" sz="2400" b="1" dirty="0" smtClean="0">
              <a:latin typeface="Arial" panose="020B0604020202020204" pitchFamily="34" charset="0"/>
              <a:cs typeface="Arial" panose="020B0604020202020204" pitchFamily="34" charset="0"/>
            </a:endParaRPr>
          </a:p>
          <a:p>
            <a:pPr lvl="2">
              <a:spcBef>
                <a:spcPct val="0"/>
              </a:spcBef>
              <a:buFont typeface="Arial" charset="0"/>
              <a:buChar char="•"/>
              <a:defRPr/>
            </a:pPr>
            <a:r>
              <a:rPr lang="en-US" altLang="en-US" sz="1900" dirty="0" smtClean="0">
                <a:latin typeface="Arial" panose="020B0604020202020204" pitchFamily="34" charset="0"/>
                <a:cs typeface="Arial" panose="020B0604020202020204" pitchFamily="34" charset="0"/>
              </a:rPr>
              <a:t>71</a:t>
            </a:r>
            <a:r>
              <a:rPr lang="en-US" altLang="en-US" sz="1900" dirty="0">
                <a:latin typeface="Arial" panose="020B0604020202020204" pitchFamily="34" charset="0"/>
                <a:cs typeface="Arial" panose="020B0604020202020204" pitchFamily="34" charset="0"/>
              </a:rPr>
              <a:t>% of the Fortune 1000 </a:t>
            </a:r>
            <a:r>
              <a:rPr lang="en-US" altLang="en-US" sz="1900" dirty="0" smtClean="0">
                <a:latin typeface="Arial" panose="020B0604020202020204" pitchFamily="34" charset="0"/>
                <a:cs typeface="Arial" panose="020B0604020202020204" pitchFamily="34" charset="0"/>
              </a:rPr>
              <a:t>In-House Counsel surveyed could </a:t>
            </a:r>
            <a:r>
              <a:rPr lang="en-US" altLang="en-US" sz="1900" dirty="0">
                <a:latin typeface="Arial" panose="020B0604020202020204" pitchFamily="34" charset="0"/>
                <a:cs typeface="Arial" panose="020B0604020202020204" pitchFamily="34" charset="0"/>
              </a:rPr>
              <a:t>not predict </a:t>
            </a:r>
            <a:r>
              <a:rPr lang="en-US" altLang="en-US" sz="1900" dirty="0" smtClean="0">
                <a:latin typeface="Arial" panose="020B0604020202020204" pitchFamily="34" charset="0"/>
                <a:cs typeface="Arial" panose="020B0604020202020204" pitchFamily="34" charset="0"/>
              </a:rPr>
              <a:t>eDiscovery costs. (Source</a:t>
            </a:r>
            <a:r>
              <a:rPr lang="en-US" altLang="en-US" sz="1900" dirty="0">
                <a:latin typeface="Arial" panose="020B0604020202020204" pitchFamily="34" charset="0"/>
                <a:cs typeface="Arial" panose="020B0604020202020204" pitchFamily="34" charset="0"/>
              </a:rPr>
              <a:t>: </a:t>
            </a:r>
            <a:r>
              <a:rPr lang="en-US" altLang="en-US" sz="1900" i="1" dirty="0">
                <a:latin typeface="Arial" panose="020B0604020202020204" pitchFamily="34" charset="0"/>
                <a:cs typeface="Arial" panose="020B0604020202020204" pitchFamily="34" charset="0"/>
              </a:rPr>
              <a:t>Ari Kaplan </a:t>
            </a:r>
            <a:r>
              <a:rPr lang="en-US" altLang="en-US" sz="1900" i="1" dirty="0" smtClean="0">
                <a:latin typeface="Arial" panose="020B0604020202020204" pitchFamily="34" charset="0"/>
                <a:cs typeface="Arial" panose="020B0604020202020204" pitchFamily="34" charset="0"/>
              </a:rPr>
              <a:t>Advisors</a:t>
            </a:r>
            <a:r>
              <a:rPr lang="en-US" altLang="en-US" sz="1900" dirty="0" smtClean="0">
                <a:latin typeface="Arial" panose="020B0604020202020204" pitchFamily="34" charset="0"/>
                <a:cs typeface="Arial" panose="020B0604020202020204" pitchFamily="34" charset="0"/>
              </a:rPr>
              <a:t>)</a:t>
            </a:r>
          </a:p>
          <a:p>
            <a:pPr lvl="2">
              <a:spcBef>
                <a:spcPct val="0"/>
              </a:spcBef>
              <a:buFont typeface="Arial" charset="0"/>
              <a:buChar char="•"/>
              <a:defRPr/>
            </a:pPr>
            <a:endParaRPr lang="en-US" altLang="en-US" sz="2400" dirty="0" smtClean="0">
              <a:latin typeface="Arial" pitchFamily="34" charset="0"/>
              <a:cs typeface="Arial" pitchFamily="34" charset="0"/>
            </a:endParaRPr>
          </a:p>
        </p:txBody>
      </p:sp>
      <p:sp>
        <p:nvSpPr>
          <p:cNvPr id="3" name="Rectangle 2"/>
          <p:cNvSpPr/>
          <p:nvPr/>
        </p:nvSpPr>
        <p:spPr>
          <a:xfrm>
            <a:off x="249920" y="450621"/>
            <a:ext cx="8644161" cy="630942"/>
          </a:xfrm>
          <a:prstGeom prst="rect">
            <a:avLst/>
          </a:prstGeom>
          <a:noFill/>
        </p:spPr>
        <p:txBody>
          <a:bodyPr wrap="none" lIns="91440" tIns="45720" rIns="91440" bIns="45720">
            <a:spAutoFit/>
          </a:bodyPr>
          <a:lstStyle/>
          <a:p>
            <a:pPr algn="ctr"/>
            <a:r>
              <a:rPr lang="en-US" altLang="en-US" sz="3500" b="1" i="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ESI C</a:t>
            </a:r>
            <a:r>
              <a:rPr lang="en-US" altLang="en-US" sz="3100" b="1" i="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HALLENGES  </a:t>
            </a:r>
            <a:r>
              <a:rPr lang="en-US" altLang="en-US" sz="3100" b="1" cap="none" spc="0" dirty="0" smtClean="0">
                <a:ln w="1905"/>
                <a:solidFill>
                  <a:schemeClr val="bg1"/>
                </a:solidFill>
                <a:effectLst>
                  <a:innerShdw blurRad="69850" dist="43180" dir="5400000">
                    <a:srgbClr val="000000">
                      <a:alpha val="65000"/>
                    </a:srgbClr>
                  </a:innerShdw>
                </a:effectLst>
                <a:latin typeface="Leelawadee" panose="020B0502040204020203" pitchFamily="34" charset="-34"/>
                <a:cs typeface="Leelawadee" panose="020B0502040204020203" pitchFamily="34" charset="-34"/>
              </a:rPr>
              <a:t>Impacting Litigation Firms</a:t>
            </a:r>
            <a:endParaRPr lang="en-US" sz="3100" b="1" cap="none" spc="0" dirty="0">
              <a:ln w="1905"/>
              <a:solidFill>
                <a:schemeClr val="bg1"/>
              </a:soli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19827543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 calcmode="lin" valueType="num">
                                      <p:cBhvr additive="base">
                                        <p:cTn id="17" dur="500" fill="hold"/>
                                        <p:tgtEl>
                                          <p:spTgt spid="6">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
                                            <p:txEl>
                                              <p:pRg st="3" end="3"/>
                                            </p:txEl>
                                          </p:spTgt>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 calcmode="lin" valueType="num">
                                      <p:cBhvr additive="base">
                                        <p:cTn id="21" dur="500" fill="hold"/>
                                        <p:tgtEl>
                                          <p:spTgt spid="6">
                                            <p:txEl>
                                              <p:pRg st="4" end="4"/>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 calcmode="lin" valueType="num">
                                      <p:cBhvr additive="base">
                                        <p:cTn id="27" dur="500" fill="hold"/>
                                        <p:tgtEl>
                                          <p:spTgt spid="6">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6">
                                            <p:txEl>
                                              <p:pRg st="6" end="6"/>
                                            </p:txEl>
                                          </p:spTgt>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anim calcmode="lin" valueType="num">
                                      <p:cBhvr additive="base">
                                        <p:cTn id="31" dur="500" fill="hold"/>
                                        <p:tgtEl>
                                          <p:spTgt spid="6">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13153</TotalTime>
  <Words>5349</Words>
  <Application>Microsoft Office PowerPoint</Application>
  <PresentationFormat>On-screen Show (4:3)</PresentationFormat>
  <Paragraphs>441</Paragraphs>
  <Slides>25</Slides>
  <Notes>25</Notes>
  <HiddenSlides>6</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galvarado</dc:creator>
  <cp:lastModifiedBy>bjenkins</cp:lastModifiedBy>
  <cp:revision>261</cp:revision>
  <dcterms:created xsi:type="dcterms:W3CDTF">2014-02-21T19:59:29Z</dcterms:created>
  <dcterms:modified xsi:type="dcterms:W3CDTF">2014-08-04T18:21:23Z</dcterms:modified>
</cp:coreProperties>
</file>